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7" r:id="rId3"/>
    <p:sldId id="257" r:id="rId4"/>
    <p:sldId id="258" r:id="rId5"/>
    <p:sldId id="259" r:id="rId6"/>
    <p:sldId id="276" r:id="rId7"/>
    <p:sldId id="278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9" r:id="rId18"/>
    <p:sldId id="269" r:id="rId19"/>
    <p:sldId id="270" r:id="rId20"/>
    <p:sldId id="271" r:id="rId21"/>
    <p:sldId id="272" r:id="rId22"/>
    <p:sldId id="273" r:id="rId23"/>
    <p:sldId id="280" r:id="rId24"/>
    <p:sldId id="275" r:id="rId25"/>
    <p:sldId id="274" r:id="rId26"/>
    <p:sldId id="281" r:id="rId27"/>
    <p:sldId id="284" r:id="rId28"/>
    <p:sldId id="283" r:id="rId29"/>
    <p:sldId id="285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90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85728"/>
            <a:ext cx="8629688" cy="6000792"/>
          </a:xfrm>
        </p:spPr>
        <p:txBody>
          <a:bodyPr>
            <a:normAutofit/>
          </a:bodyPr>
          <a:lstStyle/>
          <a:p>
            <a:endParaRPr lang="ru-RU" b="1" dirty="0" smtClean="0"/>
          </a:p>
          <a:p>
            <a:endParaRPr lang="ru-RU" sz="1000" b="1" dirty="0" smtClean="0"/>
          </a:p>
          <a:p>
            <a:r>
              <a:rPr lang="ru-RU" sz="6000" b="1" dirty="0" smtClean="0"/>
              <a:t>Формирование действия моделирования </a:t>
            </a:r>
          </a:p>
          <a:p>
            <a:r>
              <a:rPr lang="ru-RU" sz="6000" b="1" dirty="0" smtClean="0"/>
              <a:t>на уроках информатики</a:t>
            </a:r>
            <a:endParaRPr lang="ru-RU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000" b="1" dirty="0" smtClean="0"/>
              <a:t>Введение предмета «Информатика» </a:t>
            </a:r>
          </a:p>
          <a:p>
            <a:pPr algn="ctr">
              <a:buNone/>
            </a:pPr>
            <a:r>
              <a:rPr lang="ru-RU" sz="4000" b="1" dirty="0" smtClean="0"/>
              <a:t>в начальной  школе  стало необходимостью, </a:t>
            </a:r>
            <a:endParaRPr lang="ru-RU" sz="4000" b="1" dirty="0" smtClean="0"/>
          </a:p>
          <a:p>
            <a:pPr algn="ctr">
              <a:buNone/>
            </a:pPr>
            <a:r>
              <a:rPr lang="ru-RU" sz="4000" b="1" dirty="0" smtClean="0"/>
              <a:t>п</a:t>
            </a:r>
            <a:r>
              <a:rPr lang="ru-RU" sz="4000" b="1" dirty="0" smtClean="0"/>
              <a:t>родиктованной  временем.  </a:t>
            </a:r>
          </a:p>
          <a:p>
            <a:pPr algn="ctr">
              <a:buNone/>
            </a:pPr>
            <a:r>
              <a:rPr lang="ru-RU" sz="4000" b="1" dirty="0" smtClean="0"/>
              <a:t>Умение работать с информацией </a:t>
            </a:r>
          </a:p>
          <a:p>
            <a:pPr algn="ctr">
              <a:buNone/>
            </a:pPr>
            <a:r>
              <a:rPr lang="ru-RU" sz="4000" b="1" dirty="0" smtClean="0"/>
              <a:t>является такой же необходимой грамотностью,</a:t>
            </a:r>
          </a:p>
          <a:p>
            <a:pPr algn="ctr">
              <a:buNone/>
            </a:pPr>
            <a:r>
              <a:rPr lang="ru-RU" sz="4000" b="1" dirty="0" smtClean="0"/>
              <a:t> как умение читать и писать.</a:t>
            </a:r>
            <a:endParaRPr lang="ru-RU" sz="4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643998" cy="595219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1000" b="1" dirty="0" smtClean="0"/>
          </a:p>
          <a:p>
            <a:pPr algn="ctr">
              <a:buNone/>
            </a:pPr>
            <a:r>
              <a:rPr lang="ru-RU" sz="4000" b="1" dirty="0" smtClean="0"/>
              <a:t>В современном мире требуются </a:t>
            </a:r>
          </a:p>
          <a:p>
            <a:pPr algn="ctr">
              <a:buNone/>
            </a:pPr>
            <a:r>
              <a:rPr lang="ru-RU" sz="4000" b="1" dirty="0" smtClean="0"/>
              <a:t>умения  быстро находить</a:t>
            </a:r>
          </a:p>
          <a:p>
            <a:pPr algn="ctr">
              <a:buNone/>
            </a:pPr>
            <a:r>
              <a:rPr lang="ru-RU" sz="4000" b="1" dirty="0" smtClean="0"/>
              <a:t>информацию  и  оперативно </a:t>
            </a:r>
          </a:p>
          <a:p>
            <a:pPr algn="ctr">
              <a:buNone/>
            </a:pPr>
            <a:r>
              <a:rPr lang="ru-RU" sz="4000" b="1" dirty="0" smtClean="0"/>
              <a:t>её обрабатывать (сравнивать,</a:t>
            </a:r>
          </a:p>
          <a:p>
            <a:pPr algn="ctr">
              <a:buNone/>
            </a:pPr>
            <a:r>
              <a:rPr lang="ru-RU" sz="4000" b="1" dirty="0" smtClean="0"/>
              <a:t>группировать, классифицировать, </a:t>
            </a:r>
          </a:p>
          <a:p>
            <a:pPr algn="ctr">
              <a:buNone/>
            </a:pPr>
            <a:r>
              <a:rPr lang="ru-RU" sz="4000" b="1" dirty="0" smtClean="0"/>
              <a:t>систематизировать, работать  </a:t>
            </a:r>
          </a:p>
          <a:p>
            <a:pPr algn="ctr">
              <a:buNone/>
            </a:pPr>
            <a:r>
              <a:rPr lang="ru-RU" sz="4000" b="1" dirty="0" smtClean="0"/>
              <a:t>с информационными  моделями).</a:t>
            </a:r>
            <a:endParaRPr lang="ru-RU" sz="4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8715436" cy="58579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dirty="0" smtClean="0"/>
              <a:t>   </a:t>
            </a:r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 </a:t>
            </a:r>
            <a:r>
              <a:rPr lang="ru-RU" sz="3600" dirty="0" smtClean="0"/>
              <a:t>   </a:t>
            </a:r>
            <a:r>
              <a:rPr lang="ru-RU" sz="3000" dirty="0" smtClean="0"/>
              <a:t>Исследования </a:t>
            </a:r>
            <a:r>
              <a:rPr lang="ru-RU" sz="3000" dirty="0" smtClean="0"/>
              <a:t>процесса  усвоения и применения знаний показали, </a:t>
            </a:r>
            <a:r>
              <a:rPr lang="ru-RU" sz="3000" dirty="0" smtClean="0"/>
              <a:t>что </a:t>
            </a:r>
            <a:r>
              <a:rPr lang="ru-RU" sz="3000" dirty="0" smtClean="0"/>
              <a:t>большинство учащихся усваивают содержательную сторону знаний и непосредственно с ней связанные </a:t>
            </a:r>
            <a:r>
              <a:rPr lang="ru-RU" sz="3000" b="1" i="1" dirty="0" smtClean="0"/>
              <a:t>конкретные</a:t>
            </a:r>
            <a:r>
              <a:rPr lang="ru-RU" sz="3000" i="1" dirty="0" smtClean="0"/>
              <a:t> </a:t>
            </a:r>
            <a:r>
              <a:rPr lang="ru-RU" sz="3000" b="1" i="1" dirty="0" smtClean="0"/>
              <a:t>приёмы решения довольно узкого круга задач</a:t>
            </a:r>
            <a:r>
              <a:rPr lang="ru-RU" sz="3000" dirty="0" smtClean="0"/>
              <a:t>.</a:t>
            </a:r>
          </a:p>
          <a:p>
            <a:pPr>
              <a:buNone/>
            </a:pPr>
            <a:r>
              <a:rPr lang="ru-RU" sz="3000" dirty="0" smtClean="0"/>
              <a:t>     Лишь у школьников с высокой </a:t>
            </a:r>
            <a:r>
              <a:rPr lang="ru-RU" sz="3000" dirty="0" smtClean="0"/>
              <a:t>способностью     </a:t>
            </a:r>
            <a:r>
              <a:rPr lang="ru-RU" sz="3000" dirty="0" smtClean="0"/>
              <a:t>к обучению на основе  решения единичных задач </a:t>
            </a:r>
            <a:r>
              <a:rPr lang="ru-RU" sz="3000" b="1" i="1" dirty="0" smtClean="0"/>
              <a:t>формируются обобщённые приёмы, методы решения целого класса задач</a:t>
            </a:r>
            <a:r>
              <a:rPr lang="ru-RU" sz="3000" dirty="0" smtClean="0"/>
              <a:t>.</a:t>
            </a:r>
            <a:endParaRPr lang="ru-RU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sz="1000" dirty="0" smtClean="0"/>
          </a:p>
          <a:p>
            <a:pPr>
              <a:buNone/>
            </a:pPr>
            <a:r>
              <a:rPr lang="ru-RU" dirty="0" smtClean="0"/>
              <a:t>Формирование  такого рода обобщённых приёмов</a:t>
            </a:r>
          </a:p>
          <a:p>
            <a:pPr>
              <a:buNone/>
            </a:pPr>
            <a:r>
              <a:rPr lang="ru-RU" dirty="0" smtClean="0"/>
              <a:t>умственной  деятельности  чрезвычайно важно, </a:t>
            </a:r>
          </a:p>
          <a:p>
            <a:pPr>
              <a:buNone/>
            </a:pPr>
            <a:r>
              <a:rPr lang="ru-RU" dirty="0" smtClean="0"/>
              <a:t>так как оно означает существенный сдвиг </a:t>
            </a:r>
          </a:p>
          <a:p>
            <a:pPr>
              <a:buNone/>
            </a:pPr>
            <a:r>
              <a:rPr lang="ru-RU" dirty="0" smtClean="0"/>
              <a:t>в интеллектуальном развитии, расширяет</a:t>
            </a:r>
          </a:p>
          <a:p>
            <a:pPr>
              <a:buNone/>
            </a:pPr>
            <a:r>
              <a:rPr lang="ru-RU" dirty="0" smtClean="0"/>
              <a:t>возможности </a:t>
            </a:r>
            <a:r>
              <a:rPr lang="ru-RU" b="1" i="1" dirty="0" smtClean="0"/>
              <a:t> переноса знаний в относительно</a:t>
            </a:r>
          </a:p>
          <a:p>
            <a:pPr>
              <a:buNone/>
            </a:pPr>
            <a:r>
              <a:rPr lang="ru-RU" b="1" i="1" dirty="0" smtClean="0"/>
              <a:t>новые условия. </a:t>
            </a:r>
          </a:p>
          <a:p>
            <a:pPr>
              <a:buNone/>
            </a:pPr>
            <a:r>
              <a:rPr lang="ru-RU" dirty="0" smtClean="0"/>
              <a:t>Поскольку большинство </a:t>
            </a:r>
            <a:r>
              <a:rPr lang="ru-RU" dirty="0" smtClean="0"/>
              <a:t>учащихся  не </a:t>
            </a:r>
            <a:r>
              <a:rPr lang="ru-RU" dirty="0" smtClean="0"/>
              <a:t>могут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самостоятельно </a:t>
            </a:r>
            <a:r>
              <a:rPr lang="ru-RU" dirty="0" smtClean="0"/>
              <a:t>овладеть обобщёнными</a:t>
            </a:r>
          </a:p>
          <a:p>
            <a:pPr>
              <a:buNone/>
            </a:pPr>
            <a:r>
              <a:rPr lang="ru-RU" dirty="0" smtClean="0"/>
              <a:t>приёмами умственной  деятельности,                            </a:t>
            </a:r>
          </a:p>
          <a:p>
            <a:pPr>
              <a:buNone/>
            </a:pPr>
            <a:r>
              <a:rPr lang="ru-RU" dirty="0" smtClean="0"/>
              <a:t>их формирование  должно стать важной задачей</a:t>
            </a:r>
          </a:p>
          <a:p>
            <a:pPr>
              <a:buNone/>
            </a:pPr>
            <a:r>
              <a:rPr lang="ru-RU" dirty="0" smtClean="0"/>
              <a:t>обучения.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Формирование этих универсальных учебных </a:t>
            </a:r>
          </a:p>
          <a:p>
            <a:pPr algn="ctr">
              <a:buNone/>
            </a:pPr>
            <a:r>
              <a:rPr lang="ru-RU" dirty="0" smtClean="0"/>
              <a:t>д</a:t>
            </a:r>
            <a:r>
              <a:rPr lang="ru-RU" dirty="0" smtClean="0"/>
              <a:t>ействий хорошо представлено в курсе </a:t>
            </a:r>
          </a:p>
          <a:p>
            <a:pPr algn="ctr">
              <a:buNone/>
            </a:pPr>
            <a:r>
              <a:rPr lang="ru-RU" b="1" dirty="0" smtClean="0"/>
              <a:t>«Информатика в играх и задачах».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Образовательная система «Школа 2100»</a:t>
            </a:r>
          </a:p>
          <a:p>
            <a:pPr>
              <a:buNone/>
            </a:pPr>
            <a:r>
              <a:rPr lang="ru-RU" dirty="0" smtClean="0"/>
              <a:t>Авторский коллектив:</a:t>
            </a:r>
          </a:p>
          <a:p>
            <a:pPr>
              <a:buNone/>
            </a:pPr>
            <a:r>
              <a:rPr lang="ru-RU" b="1" i="1" dirty="0" smtClean="0"/>
              <a:t>Горячев А.И.</a:t>
            </a:r>
            <a:r>
              <a:rPr lang="ru-RU" dirty="0" smtClean="0"/>
              <a:t> </a:t>
            </a:r>
            <a:r>
              <a:rPr lang="ru-RU" b="1" dirty="0" smtClean="0"/>
              <a:t>–</a:t>
            </a:r>
            <a:r>
              <a:rPr lang="ru-RU" dirty="0" smtClean="0"/>
              <a:t> </a:t>
            </a:r>
            <a:r>
              <a:rPr lang="ru-RU" i="1" dirty="0" smtClean="0"/>
              <a:t>автор концепции курса,</a:t>
            </a:r>
          </a:p>
          <a:p>
            <a:pPr>
              <a:buNone/>
            </a:pPr>
            <a:r>
              <a:rPr lang="ru-RU" i="1" dirty="0" smtClean="0"/>
              <a:t> </a:t>
            </a:r>
            <a:r>
              <a:rPr lang="ru-RU" i="1" dirty="0" smtClean="0"/>
              <a:t>                          научный руководитель</a:t>
            </a:r>
          </a:p>
          <a:p>
            <a:pPr>
              <a:buNone/>
            </a:pPr>
            <a:r>
              <a:rPr lang="ru-RU" b="1" i="1" dirty="0" smtClean="0"/>
              <a:t>Горина К.И.</a:t>
            </a:r>
            <a:r>
              <a:rPr lang="ru-RU" i="1" dirty="0" smtClean="0"/>
              <a:t> -   методическая разработка</a:t>
            </a:r>
          </a:p>
          <a:p>
            <a:pPr>
              <a:buNone/>
            </a:pPr>
            <a:r>
              <a:rPr lang="ru-RU" b="1" i="1" dirty="0" smtClean="0"/>
              <a:t>Волкова Т.О. </a:t>
            </a:r>
            <a:r>
              <a:rPr lang="ru-RU" i="1" dirty="0" smtClean="0"/>
              <a:t>-  автор заданий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/>
          <a:lstStyle/>
          <a:p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Комплект «Информатика в играх и задачах», </a:t>
            </a:r>
          </a:p>
          <a:p>
            <a:pPr algn="ctr">
              <a:buNone/>
            </a:pPr>
            <a:r>
              <a:rPr lang="ru-RU" dirty="0" smtClean="0"/>
              <a:t>состоящий  из учебников, контрольного материала </a:t>
            </a:r>
          </a:p>
          <a:p>
            <a:pPr algn="ctr">
              <a:buNone/>
            </a:pPr>
            <a:r>
              <a:rPr lang="ru-RU" dirty="0" smtClean="0"/>
              <a:t>и поурочных разработок, предназначен </a:t>
            </a:r>
          </a:p>
          <a:p>
            <a:pPr algn="ctr">
              <a:buNone/>
            </a:pPr>
            <a:r>
              <a:rPr lang="ru-RU" dirty="0" smtClean="0"/>
              <a:t>для проведения уроков информатики в начальной </a:t>
            </a:r>
          </a:p>
          <a:p>
            <a:pPr algn="ctr">
              <a:buNone/>
            </a:pPr>
            <a:r>
              <a:rPr lang="ru-RU" dirty="0" smtClean="0"/>
              <a:t>школе. Подробные методические рекомендации </a:t>
            </a:r>
          </a:p>
          <a:p>
            <a:pPr algn="ctr">
              <a:buNone/>
            </a:pPr>
            <a:r>
              <a:rPr lang="ru-RU" dirty="0" smtClean="0"/>
              <a:t>позволяют вести данный курс учителям начальных </a:t>
            </a:r>
          </a:p>
          <a:p>
            <a:pPr algn="ctr">
              <a:buNone/>
            </a:pPr>
            <a:r>
              <a:rPr lang="ru-RU" dirty="0" smtClean="0"/>
              <a:t>классов  без специальной подготовки.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000" dirty="0" smtClean="0"/>
          </a:p>
          <a:p>
            <a:pPr algn="ctr">
              <a:buNone/>
            </a:pPr>
            <a:endParaRPr lang="ru-RU" sz="1000" b="1" dirty="0" smtClean="0"/>
          </a:p>
          <a:p>
            <a:pPr algn="ctr">
              <a:buNone/>
            </a:pPr>
            <a:r>
              <a:rPr lang="ru-RU" sz="4400" b="1" dirty="0" smtClean="0"/>
              <a:t>Основная цель курса информатики:</a:t>
            </a:r>
          </a:p>
          <a:p>
            <a:pPr algn="ctr">
              <a:buNone/>
            </a:pPr>
            <a:endParaRPr lang="ru-RU" sz="1000" b="1" dirty="0" smtClean="0"/>
          </a:p>
          <a:p>
            <a:pPr algn="ctr">
              <a:buNone/>
            </a:pPr>
            <a:r>
              <a:rPr lang="ru-RU" sz="4400" b="1" i="1" dirty="0" smtClean="0"/>
              <a:t>формирование</a:t>
            </a:r>
          </a:p>
          <a:p>
            <a:pPr algn="ctr">
              <a:buNone/>
            </a:pPr>
            <a:r>
              <a:rPr lang="ru-RU" sz="4400" b="1" i="1" dirty="0" smtClean="0"/>
              <a:t>теоретического понятийного</a:t>
            </a:r>
          </a:p>
          <a:p>
            <a:pPr algn="ctr">
              <a:buNone/>
            </a:pPr>
            <a:r>
              <a:rPr lang="ru-RU" sz="4400" b="1" i="1" dirty="0" smtClean="0"/>
              <a:t>мышления.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37880"/>
          </a:xfrm>
        </p:spPr>
        <p:txBody>
          <a:bodyPr/>
          <a:lstStyle/>
          <a:p>
            <a:endParaRPr lang="ru-RU" dirty="0" smtClean="0"/>
          </a:p>
          <a:p>
            <a:pPr>
              <a:buNone/>
            </a:pPr>
            <a:r>
              <a:rPr lang="ru-RU" b="1" i="1" dirty="0" smtClean="0"/>
              <a:t>Теоретическое понятийное мышление </a:t>
            </a:r>
            <a:r>
              <a:rPr lang="ru-RU" b="1" dirty="0" smtClean="0"/>
              <a:t>– </a:t>
            </a:r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dirty="0" smtClean="0"/>
              <a:t>это</a:t>
            </a:r>
            <a:r>
              <a:rPr lang="ru-RU" b="1" dirty="0" smtClean="0"/>
              <a:t> </a:t>
            </a:r>
            <a:r>
              <a:rPr lang="ru-RU" dirty="0" smtClean="0"/>
              <a:t>мышление, </a:t>
            </a:r>
            <a:r>
              <a:rPr lang="ru-RU" dirty="0" smtClean="0"/>
              <a:t>при котором  человек обращается </a:t>
            </a:r>
          </a:p>
          <a:p>
            <a:pPr>
              <a:buNone/>
            </a:pPr>
            <a:r>
              <a:rPr lang="ru-RU" dirty="0" smtClean="0"/>
              <a:t> к понятиям при решении задачи. Оно начинает</a:t>
            </a:r>
          </a:p>
          <a:p>
            <a:pPr>
              <a:buNone/>
            </a:pPr>
            <a:r>
              <a:rPr lang="ru-RU" dirty="0" smtClean="0"/>
              <a:t> формироваться  в младшем школьном возрасте.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ru-RU" i="1" dirty="0" smtClean="0"/>
              <a:t>  </a:t>
            </a:r>
            <a:r>
              <a:rPr lang="ru-RU" b="1" i="1" dirty="0" smtClean="0"/>
              <a:t>Понятие </a:t>
            </a:r>
            <a:r>
              <a:rPr lang="ru-RU" dirty="0" smtClean="0"/>
              <a:t> </a:t>
            </a:r>
            <a:r>
              <a:rPr lang="ru-RU" b="1" dirty="0" smtClean="0"/>
              <a:t>- </a:t>
            </a:r>
            <a:r>
              <a:rPr lang="ru-RU" dirty="0" smtClean="0"/>
              <a:t>форма мышления, в которой</a:t>
            </a:r>
          </a:p>
          <a:p>
            <a:pPr>
              <a:buNone/>
            </a:pPr>
            <a:r>
              <a:rPr lang="ru-RU" dirty="0" smtClean="0"/>
              <a:t>  фиксируются  существенные признаки отдельного</a:t>
            </a:r>
          </a:p>
          <a:p>
            <a:pPr>
              <a:buNone/>
            </a:pPr>
            <a:r>
              <a:rPr lang="ru-RU" b="1" i="1" dirty="0" smtClean="0"/>
              <a:t>  </a:t>
            </a:r>
            <a:r>
              <a:rPr lang="ru-RU" dirty="0" smtClean="0"/>
              <a:t>предмета или класса однородных предметов.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/>
          <a:lstStyle/>
          <a:p>
            <a:endParaRPr lang="ru-RU" dirty="0" smtClean="0"/>
          </a:p>
          <a:p>
            <a:pPr>
              <a:buNone/>
            </a:pPr>
            <a:r>
              <a:rPr lang="ru-RU" b="1" i="1" dirty="0" smtClean="0"/>
              <a:t>Содержание понятия </a:t>
            </a:r>
            <a:r>
              <a:rPr lang="ru-RU" b="1" dirty="0" smtClean="0"/>
              <a:t>– </a:t>
            </a:r>
            <a:r>
              <a:rPr lang="ru-RU" dirty="0" smtClean="0"/>
              <a:t>это множество основных</a:t>
            </a:r>
          </a:p>
          <a:p>
            <a:pPr>
              <a:buNone/>
            </a:pPr>
            <a:r>
              <a:rPr lang="ru-RU" dirty="0" smtClean="0"/>
              <a:t>существенных признаков  предмета  или  класса</a:t>
            </a:r>
          </a:p>
          <a:p>
            <a:pPr>
              <a:buNone/>
            </a:pPr>
            <a:r>
              <a:rPr lang="ru-RU" dirty="0" smtClean="0"/>
              <a:t>однородных предметов, отражённых в этом</a:t>
            </a:r>
          </a:p>
          <a:p>
            <a:pPr>
              <a:buNone/>
            </a:pPr>
            <a:r>
              <a:rPr lang="ru-RU" dirty="0" smtClean="0"/>
              <a:t>понятии.</a:t>
            </a:r>
          </a:p>
          <a:p>
            <a:pPr>
              <a:buNone/>
            </a:pPr>
            <a:endParaRPr lang="ru-RU" b="1" i="1" dirty="0" smtClean="0"/>
          </a:p>
          <a:p>
            <a:pPr>
              <a:buNone/>
            </a:pPr>
            <a:r>
              <a:rPr lang="ru-RU" b="1" dirty="0" smtClean="0"/>
              <a:t>Средством </a:t>
            </a:r>
            <a:r>
              <a:rPr lang="ru-RU" dirty="0" smtClean="0"/>
              <a:t> для формирования теоретического</a:t>
            </a:r>
          </a:p>
          <a:p>
            <a:pPr>
              <a:buNone/>
            </a:pPr>
            <a:r>
              <a:rPr lang="ru-RU" dirty="0" smtClean="0"/>
              <a:t>понятийного мышления является </a:t>
            </a:r>
            <a:r>
              <a:rPr lang="ru-RU" b="1" dirty="0" smtClean="0"/>
              <a:t>действие</a:t>
            </a:r>
          </a:p>
          <a:p>
            <a:pPr>
              <a:buNone/>
            </a:pPr>
            <a:r>
              <a:rPr lang="ru-RU" b="1" dirty="0" smtClean="0"/>
              <a:t>моделирования.</a:t>
            </a: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/>
          <a:lstStyle/>
          <a:p>
            <a:endParaRPr lang="ru-RU" sz="1000" dirty="0" smtClean="0"/>
          </a:p>
          <a:p>
            <a:pPr algn="ctr">
              <a:buNone/>
            </a:pPr>
            <a:r>
              <a:rPr lang="ru-RU" b="1" i="1" dirty="0" smtClean="0"/>
              <a:t>Модель</a:t>
            </a:r>
            <a:r>
              <a:rPr lang="ru-RU" i="1" dirty="0" smtClean="0"/>
              <a:t> </a:t>
            </a:r>
            <a:r>
              <a:rPr lang="ru-RU" b="1" dirty="0" smtClean="0"/>
              <a:t>– </a:t>
            </a:r>
            <a:r>
              <a:rPr lang="ru-RU" dirty="0" smtClean="0"/>
              <a:t>это</a:t>
            </a:r>
            <a:r>
              <a:rPr lang="ru-RU" b="1" dirty="0" smtClean="0"/>
              <a:t> </a:t>
            </a:r>
            <a:r>
              <a:rPr lang="ru-RU" dirty="0" smtClean="0"/>
              <a:t>новый </a:t>
            </a:r>
            <a:r>
              <a:rPr lang="ru-RU" dirty="0" smtClean="0"/>
              <a:t>объект, который отражает</a:t>
            </a:r>
          </a:p>
          <a:p>
            <a:pPr algn="ctr">
              <a:buNone/>
            </a:pPr>
            <a:r>
              <a:rPr lang="ru-RU" dirty="0" smtClean="0"/>
              <a:t>некоторые </a:t>
            </a:r>
            <a:r>
              <a:rPr lang="ru-RU" dirty="0" smtClean="0"/>
              <a:t>стороны  </a:t>
            </a:r>
            <a:r>
              <a:rPr lang="ru-RU" dirty="0" smtClean="0"/>
              <a:t>изучаемого объекта или</a:t>
            </a:r>
          </a:p>
          <a:p>
            <a:pPr algn="ctr">
              <a:buNone/>
            </a:pPr>
            <a:r>
              <a:rPr lang="ru-RU" dirty="0" smtClean="0"/>
              <a:t>отношения  между объектами, существенные </a:t>
            </a:r>
          </a:p>
          <a:p>
            <a:pPr algn="ctr">
              <a:buNone/>
            </a:pPr>
            <a:r>
              <a:rPr lang="ru-RU" dirty="0" smtClean="0"/>
              <a:t>с  точки зрения моделирования.</a:t>
            </a:r>
          </a:p>
          <a:p>
            <a:pPr algn="ctr">
              <a:buNone/>
            </a:pPr>
            <a:r>
              <a:rPr lang="ru-RU" dirty="0" smtClean="0"/>
              <a:t>Под информационной моделью понимают любой</a:t>
            </a:r>
          </a:p>
          <a:p>
            <a:pPr algn="ctr">
              <a:buNone/>
            </a:pPr>
            <a:r>
              <a:rPr lang="ru-RU" dirty="0" smtClean="0"/>
              <a:t>образ, аналог. А так же изображение, описание,</a:t>
            </a:r>
          </a:p>
          <a:p>
            <a:pPr algn="ctr">
              <a:buNone/>
            </a:pPr>
            <a:r>
              <a:rPr lang="ru-RU" dirty="0" smtClean="0"/>
              <a:t>схему, график, план объекта в виде знаков,</a:t>
            </a:r>
          </a:p>
          <a:p>
            <a:pPr algn="ctr">
              <a:buNone/>
            </a:pPr>
            <a:r>
              <a:rPr lang="ru-RU" dirty="0" smtClean="0"/>
              <a:t>символов, описаний. </a:t>
            </a:r>
          </a:p>
          <a:p>
            <a:pPr algn="ctr">
              <a:buNone/>
            </a:pPr>
            <a:r>
              <a:rPr lang="ru-RU" dirty="0" smtClean="0"/>
              <a:t>Способ представления модели зависит  от цели</a:t>
            </a:r>
          </a:p>
          <a:p>
            <a:pPr algn="ctr">
              <a:buNone/>
            </a:pPr>
            <a:r>
              <a:rPr lang="ru-RU" dirty="0" smtClean="0"/>
              <a:t>моделирования.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37880"/>
          </a:xfrm>
        </p:spPr>
        <p:txBody>
          <a:bodyPr/>
          <a:lstStyle/>
          <a:p>
            <a:endParaRPr lang="ru-RU" dirty="0" smtClean="0"/>
          </a:p>
          <a:p>
            <a:pPr>
              <a:buNone/>
            </a:pPr>
            <a:r>
              <a:rPr lang="ru-RU" b="1" i="1" dirty="0" smtClean="0"/>
              <a:t>Моделирование </a:t>
            </a:r>
            <a:r>
              <a:rPr lang="ru-RU" dirty="0" smtClean="0"/>
              <a:t> </a:t>
            </a:r>
            <a:r>
              <a:rPr lang="ru-RU" b="1" dirty="0" smtClean="0"/>
              <a:t>-  </a:t>
            </a:r>
            <a:r>
              <a:rPr lang="ru-RU" dirty="0" smtClean="0"/>
              <a:t>замена одного объекта</a:t>
            </a:r>
          </a:p>
          <a:p>
            <a:pPr>
              <a:buNone/>
            </a:pPr>
            <a:r>
              <a:rPr lang="ru-RU" dirty="0" smtClean="0"/>
              <a:t> (процесса или  явления) другим, но сохраняющим </a:t>
            </a:r>
          </a:p>
          <a:p>
            <a:pPr>
              <a:buNone/>
            </a:pPr>
            <a:r>
              <a:rPr lang="ru-RU" dirty="0" smtClean="0"/>
              <a:t> все существенные свойства исходного объекта</a:t>
            </a:r>
          </a:p>
          <a:p>
            <a:pPr>
              <a:buNone/>
            </a:pPr>
            <a:r>
              <a:rPr lang="ru-RU" dirty="0" smtClean="0"/>
              <a:t>(процесса или явления).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В процессе построения модели учащиеся выделяют </a:t>
            </a:r>
          </a:p>
          <a:p>
            <a:pPr>
              <a:buNone/>
            </a:pPr>
            <a:r>
              <a:rPr lang="ru-RU" dirty="0" smtClean="0"/>
              <a:t>существенные  части моделируемой системы,</a:t>
            </a:r>
          </a:p>
          <a:p>
            <a:pPr>
              <a:buNone/>
            </a:pPr>
            <a:r>
              <a:rPr lang="ru-RU" dirty="0" smtClean="0"/>
              <a:t>исследуют  свойства этих объектов, находят связи</a:t>
            </a:r>
          </a:p>
          <a:p>
            <a:pPr>
              <a:buNone/>
            </a:pPr>
            <a:r>
              <a:rPr lang="ru-RU" dirty="0" smtClean="0"/>
              <a:t>между ними.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2"/>
            <a:ext cx="8715436" cy="5809318"/>
          </a:xfrm>
        </p:spPr>
        <p:txBody>
          <a:bodyPr/>
          <a:lstStyle/>
          <a:p>
            <a:endParaRPr lang="ru-RU" sz="800" dirty="0" smtClean="0"/>
          </a:p>
          <a:p>
            <a:pPr>
              <a:buNone/>
            </a:pPr>
            <a:endParaRPr lang="ru-RU" sz="800" b="1" dirty="0" smtClean="0"/>
          </a:p>
          <a:p>
            <a:pPr>
              <a:buNone/>
            </a:pPr>
            <a:r>
              <a:rPr lang="ru-RU" b="1" dirty="0" smtClean="0"/>
              <a:t>Задачи курса:</a:t>
            </a:r>
          </a:p>
          <a:p>
            <a:pPr>
              <a:buNone/>
            </a:pPr>
            <a:endParaRPr lang="ru-RU" sz="800" b="1" dirty="0" smtClean="0"/>
          </a:p>
          <a:p>
            <a:pPr>
              <a:buNone/>
            </a:pPr>
            <a:r>
              <a:rPr lang="ru-RU" dirty="0" smtClean="0"/>
              <a:t>1. </a:t>
            </a:r>
            <a:r>
              <a:rPr lang="ru-RU" sz="2400" dirty="0" smtClean="0"/>
              <a:t>Научить выделять различные признаки предметов,</a:t>
            </a:r>
          </a:p>
          <a:p>
            <a:pPr>
              <a:buNone/>
            </a:pPr>
            <a:r>
              <a:rPr lang="ru-RU" sz="2400" dirty="0" smtClean="0"/>
              <a:t>     обобщать и классифицировать предметы по их признакам,</a:t>
            </a:r>
          </a:p>
          <a:p>
            <a:pPr>
              <a:buNone/>
            </a:pPr>
            <a:r>
              <a:rPr lang="ru-RU" sz="2400" dirty="0" smtClean="0"/>
              <a:t>     выделять  закономерности в чередовании этих признаков, </a:t>
            </a:r>
          </a:p>
          <a:p>
            <a:pPr>
              <a:buNone/>
            </a:pPr>
            <a:r>
              <a:rPr lang="ru-RU" sz="2400" dirty="0" smtClean="0"/>
              <a:t>     описывать и определять предметы через их признаки.</a:t>
            </a:r>
          </a:p>
          <a:p>
            <a:pPr>
              <a:buNone/>
            </a:pPr>
            <a:r>
              <a:rPr lang="ru-RU" sz="2400" dirty="0" smtClean="0"/>
              <a:t> 2. Сравнивать группы предметов.</a:t>
            </a:r>
          </a:p>
          <a:p>
            <a:pPr>
              <a:buNone/>
            </a:pPr>
            <a:r>
              <a:rPr lang="ru-RU" sz="2400" dirty="0" smtClean="0"/>
              <a:t> 3. Научить определять и  называть действия предметов,</a:t>
            </a:r>
          </a:p>
          <a:p>
            <a:pPr>
              <a:buNone/>
            </a:pPr>
            <a:r>
              <a:rPr lang="ru-RU" sz="2400" dirty="0" smtClean="0"/>
              <a:t>     обобщать и классифицировать предметы по их действиям,</a:t>
            </a:r>
          </a:p>
          <a:p>
            <a:pPr>
              <a:buNone/>
            </a:pPr>
            <a:r>
              <a:rPr lang="ru-RU" sz="2400" dirty="0" smtClean="0"/>
              <a:t>     описывать и определять предметы по их признакам,</a:t>
            </a:r>
          </a:p>
          <a:p>
            <a:pPr>
              <a:buNone/>
            </a:pPr>
            <a:r>
              <a:rPr lang="ru-RU" sz="2400" dirty="0" smtClean="0"/>
              <a:t>     действиям и составным частям.</a:t>
            </a:r>
            <a:endParaRPr lang="ru-RU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/>
          <a:lstStyle/>
          <a:p>
            <a:endParaRPr lang="ru-RU" dirty="0" smtClean="0"/>
          </a:p>
          <a:p>
            <a:pPr>
              <a:buNone/>
            </a:pPr>
            <a:r>
              <a:rPr lang="ru-RU" sz="2400" dirty="0" smtClean="0"/>
              <a:t>4.  </a:t>
            </a:r>
            <a:r>
              <a:rPr lang="ru-RU" sz="2400" b="1" dirty="0" smtClean="0"/>
              <a:t>Научить определять последовательность событий, </a:t>
            </a:r>
          </a:p>
          <a:p>
            <a:pPr>
              <a:buNone/>
            </a:pPr>
            <a:r>
              <a:rPr lang="ru-RU" sz="2400" b="1" dirty="0" smtClean="0"/>
              <a:t>     порядок действий, познакомить с понятием «алгоритм».</a:t>
            </a:r>
          </a:p>
          <a:p>
            <a:pPr>
              <a:buNone/>
            </a:pPr>
            <a:r>
              <a:rPr lang="ru-RU" sz="2400" dirty="0" smtClean="0"/>
              <a:t>5.  Познакомить с понятиями «множество», «элемент </a:t>
            </a:r>
          </a:p>
          <a:p>
            <a:pPr>
              <a:buNone/>
            </a:pPr>
            <a:r>
              <a:rPr lang="ru-RU" sz="2400" dirty="0" smtClean="0"/>
              <a:t>     множества», научить определять принадлежность</a:t>
            </a:r>
          </a:p>
          <a:p>
            <a:pPr>
              <a:buNone/>
            </a:pPr>
            <a:r>
              <a:rPr lang="ru-RU" sz="2400" dirty="0" smtClean="0"/>
              <a:t>     элемента  множеству, различные способы  заданий </a:t>
            </a:r>
          </a:p>
          <a:p>
            <a:pPr>
              <a:buNone/>
            </a:pPr>
            <a:r>
              <a:rPr lang="ru-RU" sz="2400" dirty="0" smtClean="0"/>
              <a:t>     множеств.</a:t>
            </a:r>
          </a:p>
          <a:p>
            <a:pPr>
              <a:buNone/>
            </a:pPr>
            <a:r>
              <a:rPr lang="ru-RU" sz="2400" dirty="0" smtClean="0"/>
              <a:t>6.  Познакомить с понятием «равенство множеств», </a:t>
            </a:r>
          </a:p>
          <a:p>
            <a:pPr>
              <a:buNone/>
            </a:pPr>
            <a:r>
              <a:rPr lang="ru-RU" sz="2400" dirty="0" smtClean="0"/>
              <a:t>     «отображение множеств», научить сравнивать множества </a:t>
            </a:r>
          </a:p>
          <a:p>
            <a:pPr>
              <a:buNone/>
            </a:pPr>
            <a:r>
              <a:rPr lang="ru-RU" sz="2400" dirty="0" smtClean="0"/>
              <a:t>     по числу элементов в них.</a:t>
            </a:r>
          </a:p>
          <a:p>
            <a:pPr>
              <a:buNone/>
            </a:pPr>
            <a:r>
              <a:rPr lang="ru-RU" sz="2400" dirty="0" smtClean="0"/>
              <a:t>7.  Познакомить с понятиями «кодирования» и «декодирования».</a:t>
            </a:r>
            <a:endParaRPr lang="ru-RU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400" dirty="0" smtClean="0"/>
              <a:t>8.  Познакомить с понятиями «отрицание», «истина», «ложь». Научить классифицировать предметы </a:t>
            </a:r>
          </a:p>
          <a:p>
            <a:pPr>
              <a:buNone/>
            </a:pPr>
            <a:r>
              <a:rPr lang="ru-RU" sz="2400" dirty="0" smtClean="0"/>
              <a:t>      по одному свойству, оценивать простейшие высказывания с точки зрения истинности или ложности.</a:t>
            </a:r>
          </a:p>
          <a:p>
            <a:pPr>
              <a:buNone/>
            </a:pPr>
            <a:r>
              <a:rPr lang="ru-RU" sz="2400" dirty="0" smtClean="0"/>
              <a:t> 9.  Познакомить с понятиями «дерево», «граф», научить</a:t>
            </a:r>
          </a:p>
          <a:p>
            <a:pPr>
              <a:buNone/>
            </a:pPr>
            <a:r>
              <a:rPr lang="ru-RU" sz="2400" dirty="0" smtClean="0"/>
              <a:t>      классифицировать предметы по нескольким свойствам.</a:t>
            </a:r>
          </a:p>
          <a:p>
            <a:pPr>
              <a:buNone/>
            </a:pPr>
            <a:r>
              <a:rPr lang="ru-RU" sz="2400" dirty="0" smtClean="0"/>
              <a:t>10. Научить решать некоторые задачи комбинаторного типа.</a:t>
            </a:r>
            <a:endParaRPr lang="ru-RU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/>
          <a:lstStyle/>
          <a:p>
            <a:endParaRPr lang="ru-RU" dirty="0" smtClean="0"/>
          </a:p>
          <a:p>
            <a:pPr algn="ctr">
              <a:buNone/>
            </a:pPr>
            <a:r>
              <a:rPr lang="ru-RU" b="1" i="1" dirty="0" smtClean="0"/>
              <a:t>Алгоритм </a:t>
            </a:r>
            <a:r>
              <a:rPr lang="ru-RU" dirty="0" smtClean="0"/>
              <a:t>– пошаговый план действий</a:t>
            </a:r>
          </a:p>
          <a:p>
            <a:pPr algn="ctr"/>
            <a:endParaRPr lang="ru-RU" i="1" dirty="0" smtClean="0"/>
          </a:p>
          <a:p>
            <a:pPr algn="ctr">
              <a:buNone/>
            </a:pPr>
            <a:r>
              <a:rPr lang="ru-RU" i="1" dirty="0" smtClean="0"/>
              <a:t>Линейный </a:t>
            </a:r>
            <a:r>
              <a:rPr lang="ru-RU" i="1" dirty="0" smtClean="0"/>
              <a:t> </a:t>
            </a:r>
            <a:r>
              <a:rPr lang="ru-RU" i="1" dirty="0" smtClean="0"/>
              <a:t>алгоритм </a:t>
            </a:r>
            <a:endParaRPr lang="ru-RU" i="1" dirty="0" smtClean="0"/>
          </a:p>
          <a:p>
            <a:pPr algn="ctr">
              <a:buNone/>
            </a:pPr>
            <a:endParaRPr lang="ru-RU" i="1" dirty="0" smtClean="0"/>
          </a:p>
          <a:p>
            <a:pPr algn="ctr">
              <a:buNone/>
            </a:pPr>
            <a:r>
              <a:rPr lang="ru-RU" i="1" dirty="0" smtClean="0"/>
              <a:t>Алгоритм </a:t>
            </a:r>
            <a:r>
              <a:rPr lang="ru-RU" i="1" dirty="0" smtClean="0"/>
              <a:t>с ветвлениями </a:t>
            </a:r>
          </a:p>
          <a:p>
            <a:pPr algn="ctr">
              <a:buNone/>
            </a:pPr>
            <a:r>
              <a:rPr lang="ru-RU" i="1" dirty="0" smtClean="0"/>
              <a:t>(описание выбора очередного шага)</a:t>
            </a:r>
          </a:p>
          <a:p>
            <a:pPr algn="ctr">
              <a:buNone/>
            </a:pPr>
            <a:endParaRPr lang="ru-RU" i="1" dirty="0" smtClean="0"/>
          </a:p>
          <a:p>
            <a:pPr algn="ctr">
              <a:buNone/>
            </a:pPr>
            <a:r>
              <a:rPr lang="ru-RU" i="1" dirty="0" smtClean="0"/>
              <a:t>Алгоритм с циклами</a:t>
            </a:r>
          </a:p>
          <a:p>
            <a:pPr algn="ctr">
              <a:buNone/>
            </a:pPr>
            <a:r>
              <a:rPr lang="ru-RU" i="1" dirty="0" smtClean="0"/>
              <a:t>(описание повторяющихся шагов) </a:t>
            </a:r>
          </a:p>
          <a:p>
            <a:pPr algn="ctr">
              <a:buNone/>
            </a:pPr>
            <a:endParaRPr lang="ru-RU" i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Формирование понятия </a:t>
            </a:r>
            <a:r>
              <a:rPr lang="ru-RU" b="1" dirty="0" smtClean="0"/>
              <a:t>«алгоритм»  </a:t>
            </a:r>
            <a:r>
              <a:rPr lang="ru-RU" dirty="0" smtClean="0"/>
              <a:t>происходит</a:t>
            </a:r>
          </a:p>
          <a:p>
            <a:pPr>
              <a:buNone/>
            </a:pPr>
            <a:r>
              <a:rPr lang="ru-RU" dirty="0" smtClean="0"/>
              <a:t>п</a:t>
            </a:r>
            <a:r>
              <a:rPr lang="ru-RU" dirty="0" smtClean="0"/>
              <a:t>оэтапно. С помощью последовательных заданий, </a:t>
            </a:r>
          </a:p>
          <a:p>
            <a:pPr>
              <a:buNone/>
            </a:pPr>
            <a:r>
              <a:rPr lang="ru-RU" dirty="0" smtClean="0"/>
              <a:t>дети учатся:</a:t>
            </a:r>
          </a:p>
          <a:p>
            <a:pPr>
              <a:buNone/>
            </a:pPr>
            <a:r>
              <a:rPr lang="ru-RU" b="1" dirty="0" smtClean="0"/>
              <a:t>- </a:t>
            </a:r>
            <a:r>
              <a:rPr lang="ru-RU" dirty="0" smtClean="0"/>
              <a:t>составлять и выполнять линейные алгоритмы; </a:t>
            </a:r>
          </a:p>
          <a:p>
            <a:pPr>
              <a:buNone/>
            </a:pPr>
            <a:r>
              <a:rPr lang="ru-RU" b="1" dirty="0" smtClean="0"/>
              <a:t>-</a:t>
            </a:r>
            <a:r>
              <a:rPr lang="ru-RU" dirty="0" smtClean="0"/>
              <a:t> </a:t>
            </a:r>
            <a:r>
              <a:rPr lang="ru-RU" dirty="0" smtClean="0"/>
              <a:t>составлять и выполнять </a:t>
            </a:r>
            <a:r>
              <a:rPr lang="ru-RU" dirty="0" smtClean="0"/>
              <a:t>алгоритмы с ветвлениями</a:t>
            </a:r>
          </a:p>
          <a:p>
            <a:pPr>
              <a:buNone/>
            </a:pPr>
            <a:r>
              <a:rPr lang="ru-RU" dirty="0" smtClean="0"/>
              <a:t>   (описанием выбора очередного шага);</a:t>
            </a:r>
          </a:p>
          <a:p>
            <a:pPr>
              <a:buNone/>
            </a:pPr>
            <a:r>
              <a:rPr lang="ru-RU" b="1" dirty="0" smtClean="0"/>
              <a:t>-</a:t>
            </a:r>
            <a:r>
              <a:rPr lang="ru-RU" dirty="0" smtClean="0"/>
              <a:t> составлять </a:t>
            </a:r>
            <a:r>
              <a:rPr lang="ru-RU" dirty="0" smtClean="0"/>
              <a:t>и выполнять алгоритмы с </a:t>
            </a:r>
            <a:r>
              <a:rPr lang="ru-RU" dirty="0" smtClean="0"/>
              <a:t>циклами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(описанием </a:t>
            </a:r>
            <a:r>
              <a:rPr lang="ru-RU" dirty="0" smtClean="0"/>
              <a:t>повторяющихся  шагов);</a:t>
            </a:r>
          </a:p>
          <a:p>
            <a:pPr>
              <a:buNone/>
            </a:pPr>
            <a:r>
              <a:rPr lang="ru-RU" b="1" dirty="0" smtClean="0"/>
              <a:t>- </a:t>
            </a:r>
            <a:r>
              <a:rPr lang="ru-RU" dirty="0" smtClean="0"/>
              <a:t>н</a:t>
            </a:r>
            <a:r>
              <a:rPr lang="ru-RU" dirty="0" smtClean="0"/>
              <a:t>аходить и исправлять ошибки в алгоритмах.</a:t>
            </a:r>
            <a:endParaRPr lang="ru-RU" b="1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/>
          <a:lstStyle/>
          <a:p>
            <a:endParaRPr lang="ru-RU" dirty="0" smtClean="0"/>
          </a:p>
          <a:p>
            <a:pPr algn="ctr">
              <a:buNone/>
            </a:pPr>
            <a:r>
              <a:rPr lang="ru-RU" b="1" dirty="0" smtClean="0"/>
              <a:t>Выполни действия</a:t>
            </a:r>
          </a:p>
          <a:p>
            <a:pPr algn="ctr">
              <a:buNone/>
            </a:pPr>
            <a:endParaRPr lang="ru-RU" b="1" dirty="0" smtClean="0"/>
          </a:p>
          <a:p>
            <a:pPr>
              <a:buNone/>
            </a:pPr>
            <a:r>
              <a:rPr lang="ru-RU" dirty="0" smtClean="0"/>
              <a:t>1. Возьми красный карандаш.</a:t>
            </a:r>
          </a:p>
          <a:p>
            <a:pPr>
              <a:buNone/>
            </a:pPr>
            <a:r>
              <a:rPr lang="ru-RU" dirty="0" smtClean="0"/>
              <a:t>2. Нарисуй  флажок.</a:t>
            </a:r>
          </a:p>
          <a:p>
            <a:pPr>
              <a:buNone/>
            </a:pPr>
            <a:r>
              <a:rPr lang="ru-RU" dirty="0" smtClean="0"/>
              <a:t>3. Раскрась флажок.</a:t>
            </a:r>
          </a:p>
          <a:p>
            <a:pPr>
              <a:buNone/>
            </a:pPr>
            <a:r>
              <a:rPr lang="ru-RU" dirty="0" smtClean="0"/>
              <a:t>4. Положи карандаш на место.</a:t>
            </a:r>
          </a:p>
          <a:p>
            <a:pPr>
              <a:buNone/>
            </a:pPr>
            <a:r>
              <a:rPr lang="ru-RU" dirty="0" smtClean="0"/>
              <a:t>5. Стоп.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37880"/>
          </a:xfrm>
        </p:spPr>
        <p:txBody>
          <a:bodyPr/>
          <a:lstStyle/>
          <a:p>
            <a:pPr algn="ctr">
              <a:buNone/>
            </a:pPr>
            <a:r>
              <a:rPr lang="ru-RU" i="1" dirty="0" smtClean="0"/>
              <a:t> Помоги Буратино правильно закопать золотые </a:t>
            </a:r>
          </a:p>
          <a:p>
            <a:pPr algn="ctr">
              <a:buNone/>
            </a:pPr>
            <a:r>
              <a:rPr lang="ru-RU" i="1" dirty="0" smtClean="0"/>
              <a:t>червонцы на Поле чудес (восстанови алгоритм)</a:t>
            </a:r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Алгоритм «ЗАКОПАЙ ЧЕРВОНЦЫ»</a:t>
            </a:r>
          </a:p>
          <a:p>
            <a:pPr>
              <a:buNone/>
            </a:pPr>
            <a:r>
              <a:rPr lang="ru-RU" dirty="0" smtClean="0"/>
              <a:t>1. _________________              Полей  водой</a:t>
            </a:r>
          </a:p>
          <a:p>
            <a:pPr>
              <a:buNone/>
            </a:pPr>
            <a:r>
              <a:rPr lang="ru-RU" dirty="0" smtClean="0"/>
              <a:t>2. _________________                    Стоп</a:t>
            </a:r>
          </a:p>
          <a:p>
            <a:pPr>
              <a:buNone/>
            </a:pPr>
            <a:r>
              <a:rPr lang="ru-RU" dirty="0" smtClean="0"/>
              <a:t>3. _________________        Положи деньги в ямку</a:t>
            </a:r>
          </a:p>
          <a:p>
            <a:pPr>
              <a:buNone/>
            </a:pPr>
            <a:r>
              <a:rPr lang="ru-RU" dirty="0" smtClean="0"/>
              <a:t>4._________________                Выкопай ямку</a:t>
            </a:r>
          </a:p>
          <a:p>
            <a:pPr>
              <a:buNone/>
            </a:pPr>
            <a:r>
              <a:rPr lang="ru-RU" dirty="0" smtClean="0"/>
              <a:t>5. _________________         Засыпь ямку землёй</a:t>
            </a:r>
          </a:p>
          <a:p>
            <a:pPr>
              <a:buNone/>
            </a:pPr>
            <a:r>
              <a:rPr lang="ru-RU" dirty="0" smtClean="0"/>
              <a:t>6. _________________    Скажи: «</a:t>
            </a:r>
            <a:r>
              <a:rPr lang="ru-RU" dirty="0" err="1" smtClean="0"/>
              <a:t>Крекс</a:t>
            </a:r>
            <a:r>
              <a:rPr lang="ru-RU" dirty="0" smtClean="0"/>
              <a:t>, </a:t>
            </a:r>
            <a:r>
              <a:rPr lang="ru-RU" dirty="0" err="1" smtClean="0"/>
              <a:t>фекс</a:t>
            </a:r>
            <a:r>
              <a:rPr lang="ru-RU" dirty="0" smtClean="0"/>
              <a:t>, </a:t>
            </a:r>
            <a:r>
              <a:rPr lang="ru-RU" dirty="0" err="1" smtClean="0"/>
              <a:t>пекс</a:t>
            </a:r>
            <a:r>
              <a:rPr lang="ru-RU" dirty="0" smtClean="0"/>
              <a:t>»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700" i="1" dirty="0" smtClean="0"/>
              <a:t>Выполни действия. Какое действие пропущено?</a:t>
            </a:r>
          </a:p>
          <a:p>
            <a:pPr algn="ctr">
              <a:buNone/>
            </a:pPr>
            <a:r>
              <a:rPr lang="ru-RU" sz="2700" i="1" dirty="0" smtClean="0"/>
              <a:t> Впиши его в нужное место (восстанови алгоритм).</a:t>
            </a:r>
          </a:p>
          <a:p>
            <a:pPr algn="ctr">
              <a:buNone/>
            </a:pPr>
            <a:endParaRPr lang="ru-RU" i="1" dirty="0" smtClean="0"/>
          </a:p>
          <a:p>
            <a:pPr algn="ctr">
              <a:buNone/>
            </a:pPr>
            <a:r>
              <a:rPr lang="ru-RU" b="1" dirty="0" smtClean="0"/>
              <a:t>Алгоритм «НАРИСУЙ»</a:t>
            </a:r>
          </a:p>
          <a:p>
            <a:pPr>
              <a:buNone/>
            </a:pPr>
            <a:r>
              <a:rPr lang="ru-RU" dirty="0" smtClean="0"/>
              <a:t>Возьми синий карандаш.</a:t>
            </a:r>
          </a:p>
          <a:p>
            <a:pPr>
              <a:buNone/>
            </a:pPr>
            <a:r>
              <a:rPr lang="ru-RU" dirty="0" smtClean="0"/>
              <a:t>____________________________________________</a:t>
            </a:r>
          </a:p>
          <a:p>
            <a:pPr>
              <a:buNone/>
            </a:pPr>
            <a:r>
              <a:rPr lang="ru-RU" dirty="0" smtClean="0"/>
              <a:t>Раскрась воздушный шарик.</a:t>
            </a:r>
          </a:p>
          <a:p>
            <a:pPr>
              <a:buNone/>
            </a:pPr>
            <a:r>
              <a:rPr lang="ru-RU" dirty="0" smtClean="0"/>
              <a:t>____________________________________________</a:t>
            </a:r>
          </a:p>
          <a:p>
            <a:pPr>
              <a:buNone/>
            </a:pPr>
            <a:r>
              <a:rPr lang="ru-RU" dirty="0" smtClean="0"/>
              <a:t>Положи карандаш на место.</a:t>
            </a:r>
          </a:p>
          <a:p>
            <a:pPr>
              <a:buNone/>
            </a:pPr>
            <a:r>
              <a:rPr lang="ru-RU" dirty="0" smtClean="0"/>
              <a:t>____________________________________________</a:t>
            </a:r>
          </a:p>
          <a:p>
            <a:pPr>
              <a:buNone/>
            </a:pPr>
            <a:r>
              <a:rPr lang="ru-RU" dirty="0" smtClean="0"/>
              <a:t>Стоп.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00042"/>
            <a:ext cx="8572560" cy="5809318"/>
          </a:xfrm>
        </p:spPr>
        <p:txBody>
          <a:bodyPr/>
          <a:lstStyle/>
          <a:p>
            <a:pPr algn="ctr">
              <a:buNone/>
            </a:pPr>
            <a:r>
              <a:rPr lang="ru-RU" sz="2600" i="1" dirty="0" smtClean="0"/>
              <a:t>Правильно ли </a:t>
            </a:r>
            <a:r>
              <a:rPr lang="ru-RU" sz="2600" i="1" dirty="0" err="1" smtClean="0"/>
              <a:t>Карлсон</a:t>
            </a:r>
            <a:r>
              <a:rPr lang="ru-RU" sz="2600" i="1" dirty="0" smtClean="0"/>
              <a:t> ест конфеты? Если  есть ошибки</a:t>
            </a:r>
          </a:p>
          <a:p>
            <a:pPr algn="ctr">
              <a:buNone/>
            </a:pPr>
            <a:r>
              <a:rPr lang="ru-RU" sz="2600" i="1" dirty="0" smtClean="0"/>
              <a:t> в алгоритме – исправь их (восстанови алгоритм).</a:t>
            </a:r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Алгоритм «СЪЕШЬ КОНФЕТУ»</a:t>
            </a:r>
          </a:p>
          <a:p>
            <a:pPr>
              <a:buNone/>
            </a:pPr>
            <a:r>
              <a:rPr lang="ru-RU" dirty="0" smtClean="0"/>
              <a:t>1. Возьми конфету.</a:t>
            </a:r>
          </a:p>
          <a:p>
            <a:pPr>
              <a:buNone/>
            </a:pPr>
            <a:r>
              <a:rPr lang="ru-RU" dirty="0" smtClean="0"/>
              <a:t>2. Вымой конфету.</a:t>
            </a:r>
          </a:p>
          <a:p>
            <a:pPr>
              <a:buNone/>
            </a:pPr>
            <a:r>
              <a:rPr lang="ru-RU" dirty="0" smtClean="0"/>
              <a:t>3. Разверни её.</a:t>
            </a:r>
          </a:p>
          <a:p>
            <a:pPr>
              <a:buNone/>
            </a:pPr>
            <a:r>
              <a:rPr lang="ru-RU" dirty="0" smtClean="0"/>
              <a:t>4. Съешь конфету.</a:t>
            </a:r>
          </a:p>
          <a:p>
            <a:pPr>
              <a:buNone/>
            </a:pPr>
            <a:r>
              <a:rPr lang="ru-RU" dirty="0" smtClean="0"/>
              <a:t>5. Фантик выбрось в мусорное ведро.</a:t>
            </a:r>
          </a:p>
          <a:p>
            <a:pPr>
              <a:buNone/>
            </a:pPr>
            <a:r>
              <a:rPr lang="ru-RU" dirty="0" smtClean="0"/>
              <a:t>6. Стоп.</a:t>
            </a:r>
          </a:p>
          <a:p>
            <a:pPr>
              <a:buNone/>
            </a:pPr>
            <a:endParaRPr lang="ru-RU" b="1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/>
          <a:lstStyle/>
          <a:p>
            <a:pPr algn="ctr">
              <a:buNone/>
            </a:pPr>
            <a:r>
              <a:rPr lang="ru-RU" i="1" dirty="0" smtClean="0"/>
              <a:t>Напиши алгоритм приготовления бутерброда </a:t>
            </a:r>
          </a:p>
          <a:p>
            <a:pPr algn="ctr">
              <a:buNone/>
            </a:pPr>
            <a:r>
              <a:rPr lang="ru-RU" i="1" dirty="0" smtClean="0"/>
              <a:t>с маслом (составь алгоритм).</a:t>
            </a:r>
          </a:p>
          <a:p>
            <a:pPr algn="ctr">
              <a:buNone/>
            </a:pPr>
            <a:endParaRPr lang="ru-RU" i="1" dirty="0" smtClean="0"/>
          </a:p>
          <a:p>
            <a:pPr algn="ctr">
              <a:buNone/>
            </a:pPr>
            <a:r>
              <a:rPr lang="ru-RU" b="1" dirty="0" smtClean="0"/>
              <a:t>Алгоритм «СДЕЛАЙ БУТЕРБРОД»</a:t>
            </a:r>
          </a:p>
          <a:p>
            <a:pPr>
              <a:buNone/>
            </a:pPr>
            <a:r>
              <a:rPr lang="ru-RU" dirty="0" smtClean="0"/>
              <a:t>1. __________________________________________</a:t>
            </a:r>
          </a:p>
          <a:p>
            <a:pPr>
              <a:buNone/>
            </a:pPr>
            <a:r>
              <a:rPr lang="ru-RU" dirty="0" smtClean="0"/>
              <a:t>2. __________________________________________</a:t>
            </a:r>
          </a:p>
          <a:p>
            <a:pPr>
              <a:buNone/>
            </a:pPr>
            <a:r>
              <a:rPr lang="ru-RU" dirty="0" smtClean="0"/>
              <a:t>3. __________________________________________</a:t>
            </a:r>
          </a:p>
          <a:p>
            <a:pPr>
              <a:buNone/>
            </a:pPr>
            <a:r>
              <a:rPr lang="ru-RU" dirty="0" smtClean="0"/>
              <a:t>4. __________________________________________</a:t>
            </a:r>
          </a:p>
          <a:p>
            <a:pPr>
              <a:buNone/>
            </a:pPr>
            <a:r>
              <a:rPr lang="ru-RU" dirty="0" smtClean="0"/>
              <a:t>5. __________________________________________</a:t>
            </a:r>
          </a:p>
          <a:p>
            <a:pPr>
              <a:buNone/>
            </a:pPr>
            <a:r>
              <a:rPr lang="ru-RU" dirty="0" smtClean="0"/>
              <a:t>6. Стоп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Формирование понятия об алгоритме с ветвлением </a:t>
            </a:r>
          </a:p>
          <a:p>
            <a:pPr algn="ctr">
              <a:buNone/>
            </a:pPr>
            <a:r>
              <a:rPr lang="ru-RU" dirty="0" smtClean="0"/>
              <a:t>начинается с формулирования условия ветвления – </a:t>
            </a:r>
          </a:p>
          <a:p>
            <a:pPr algn="ctr">
              <a:buNone/>
            </a:pPr>
            <a:r>
              <a:rPr lang="ru-RU" dirty="0" smtClean="0"/>
              <a:t>с</a:t>
            </a:r>
            <a:r>
              <a:rPr lang="ru-RU" dirty="0" smtClean="0"/>
              <a:t>пособа  постановки вопросов, на которые можно</a:t>
            </a:r>
          </a:p>
          <a:p>
            <a:pPr algn="ctr">
              <a:buNone/>
            </a:pPr>
            <a:r>
              <a:rPr lang="ru-RU" dirty="0" smtClean="0"/>
              <a:t>ответить </a:t>
            </a:r>
            <a:r>
              <a:rPr lang="ru-RU" b="1" dirty="0" smtClean="0"/>
              <a:t>«да» </a:t>
            </a:r>
            <a:r>
              <a:rPr lang="ru-RU" dirty="0" smtClean="0"/>
              <a:t>или </a:t>
            </a:r>
            <a:r>
              <a:rPr lang="ru-RU" b="1" dirty="0" smtClean="0"/>
              <a:t>«нет», </a:t>
            </a:r>
            <a:r>
              <a:rPr lang="ru-RU" dirty="0" smtClean="0"/>
              <a:t>и сделать выводы</a:t>
            </a:r>
          </a:p>
          <a:p>
            <a:pPr algn="ctr">
              <a:buNone/>
            </a:pPr>
            <a:r>
              <a:rPr lang="ru-RU" dirty="0" smtClean="0"/>
              <a:t> по ответам на такие вопросы.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3788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i="1" dirty="0" smtClean="0"/>
              <a:t>Найди вопросы, на которые можно ответить</a:t>
            </a:r>
          </a:p>
          <a:p>
            <a:pPr algn="ctr">
              <a:buNone/>
            </a:pPr>
            <a:r>
              <a:rPr lang="ru-RU" i="1" dirty="0" smtClean="0"/>
              <a:t>«да» или «нет», и ответь на них (обучение  детей</a:t>
            </a:r>
          </a:p>
          <a:p>
            <a:pPr algn="ctr">
              <a:buNone/>
            </a:pPr>
            <a:r>
              <a:rPr lang="ru-RU" i="1" dirty="0" smtClean="0"/>
              <a:t>  формулировать условия ветвления алгоритма).</a:t>
            </a:r>
          </a:p>
          <a:p>
            <a:pPr>
              <a:buNone/>
            </a:pPr>
            <a:r>
              <a:rPr lang="ru-RU" dirty="0" smtClean="0"/>
              <a:t>а)  Сегодня хорошая погода?</a:t>
            </a:r>
          </a:p>
          <a:p>
            <a:pPr>
              <a:buNone/>
            </a:pPr>
            <a:r>
              <a:rPr lang="ru-RU" dirty="0" smtClean="0"/>
              <a:t>б)  Как тебя зовут?</a:t>
            </a:r>
          </a:p>
          <a:p>
            <a:pPr>
              <a:buNone/>
            </a:pPr>
            <a:r>
              <a:rPr lang="ru-RU" dirty="0" smtClean="0"/>
              <a:t>в)  Тебе 8 лет?</a:t>
            </a:r>
          </a:p>
          <a:p>
            <a:pPr>
              <a:buNone/>
            </a:pPr>
            <a:r>
              <a:rPr lang="ru-RU" dirty="0" smtClean="0"/>
              <a:t>г)  Тебе нравится учиться в школе?</a:t>
            </a:r>
          </a:p>
          <a:p>
            <a:pPr>
              <a:buNone/>
            </a:pPr>
            <a:r>
              <a:rPr lang="ru-RU" dirty="0" err="1" smtClean="0"/>
              <a:t>д</a:t>
            </a:r>
            <a:r>
              <a:rPr lang="ru-RU" dirty="0" smtClean="0"/>
              <a:t>)  Где ты живёшь?</a:t>
            </a:r>
          </a:p>
          <a:p>
            <a:pPr>
              <a:buNone/>
            </a:pPr>
            <a:r>
              <a:rPr lang="ru-RU" dirty="0" smtClean="0"/>
              <a:t>е)  Ты любишь рисовать?</a:t>
            </a:r>
          </a:p>
          <a:p>
            <a:pPr>
              <a:buNone/>
            </a:pPr>
            <a:r>
              <a:rPr lang="ru-RU" dirty="0" smtClean="0"/>
              <a:t>ж)  У тебя есть собака?</a:t>
            </a:r>
          </a:p>
          <a:p>
            <a:pPr>
              <a:buNone/>
            </a:pPr>
            <a:r>
              <a:rPr lang="ru-RU" dirty="0" err="1" smtClean="0"/>
              <a:t>з</a:t>
            </a:r>
            <a:r>
              <a:rPr lang="ru-RU" dirty="0" smtClean="0"/>
              <a:t>)   Хотел бы стать космонавтом?</a:t>
            </a:r>
          </a:p>
          <a:p>
            <a:pPr>
              <a:buNone/>
            </a:pPr>
            <a:r>
              <a:rPr lang="ru-RU" dirty="0" smtClean="0"/>
              <a:t>и)   Кто твой друг?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/>
          <a:lstStyle/>
          <a:p>
            <a:pPr algn="ctr">
              <a:buNone/>
            </a:pPr>
            <a:r>
              <a:rPr lang="ru-RU" i="1" dirty="0" smtClean="0"/>
              <a:t>Какое действие ты выполнил и почему? (разветвлённый алгоритм)</a:t>
            </a:r>
          </a:p>
          <a:p>
            <a:pPr>
              <a:buNone/>
            </a:pPr>
            <a:r>
              <a:rPr lang="ru-RU" dirty="0" smtClean="0"/>
              <a:t>                                                   </a:t>
            </a:r>
          </a:p>
          <a:p>
            <a:pPr>
              <a:buNone/>
            </a:pPr>
            <a:r>
              <a:rPr lang="ru-RU" dirty="0" smtClean="0"/>
              <a:t>                                                       ДА</a:t>
            </a:r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НЕТ</a:t>
            </a:r>
          </a:p>
        </p:txBody>
      </p:sp>
      <p:sp>
        <p:nvSpPr>
          <p:cNvPr id="5" name="Ромб 4"/>
          <p:cNvSpPr/>
          <p:nvPr/>
        </p:nvSpPr>
        <p:spPr>
          <a:xfrm>
            <a:off x="2928926" y="1857364"/>
            <a:ext cx="2414598" cy="14287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Ты любишь рисовать?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71736" y="4429132"/>
            <a:ext cx="314327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Напиши, чем ты любишь заниматься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6275799" y="2368144"/>
            <a:ext cx="2236003" cy="2071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dirty="0" smtClean="0"/>
              <a:t>Нарисуй яблоко</a:t>
            </a:r>
            <a:endParaRPr lang="ru-RU" dirty="0"/>
          </a:p>
        </p:txBody>
      </p:sp>
      <p:cxnSp>
        <p:nvCxnSpPr>
          <p:cNvPr id="9" name="Прямая со стрелкой 8"/>
          <p:cNvCxnSpPr>
            <a:stCxn id="5" idx="3"/>
          </p:cNvCxnSpPr>
          <p:nvPr/>
        </p:nvCxnSpPr>
        <p:spPr>
          <a:xfrm>
            <a:off x="5343524" y="2571744"/>
            <a:ext cx="101442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  <a:endCxn id="6" idx="0"/>
          </p:cNvCxnSpPr>
          <p:nvPr/>
        </p:nvCxnSpPr>
        <p:spPr>
          <a:xfrm rot="16200000" flipH="1">
            <a:off x="3568294" y="3854054"/>
            <a:ext cx="1143008" cy="71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Придумай и напиши вопрос, который может</a:t>
            </a:r>
          </a:p>
          <a:p>
            <a:pPr>
              <a:buNone/>
            </a:pPr>
            <a:r>
              <a:rPr lang="ru-RU" i="1" dirty="0" smtClean="0"/>
              <a:t>отменить прогулку.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ru-RU" i="1" dirty="0" smtClean="0"/>
              <a:t>                         </a:t>
            </a:r>
            <a:r>
              <a:rPr lang="ru-RU" dirty="0" smtClean="0"/>
              <a:t>НЕТ                          ДА</a:t>
            </a:r>
          </a:p>
        </p:txBody>
      </p:sp>
      <p:sp>
        <p:nvSpPr>
          <p:cNvPr id="4" name="Овал 3"/>
          <p:cNvSpPr/>
          <p:nvPr/>
        </p:nvSpPr>
        <p:spPr>
          <a:xfrm>
            <a:off x="3714744" y="2285992"/>
            <a:ext cx="1914532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Начало</a:t>
            </a:r>
            <a:endParaRPr lang="ru-RU" dirty="0"/>
          </a:p>
        </p:txBody>
      </p:sp>
      <p:sp>
        <p:nvSpPr>
          <p:cNvPr id="5" name="Ромб 4"/>
          <p:cNvSpPr/>
          <p:nvPr/>
        </p:nvSpPr>
        <p:spPr>
          <a:xfrm>
            <a:off x="3428992" y="3429000"/>
            <a:ext cx="2571768" cy="914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500826" y="3429000"/>
            <a:ext cx="177165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Остаюсь дома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28662" y="3429000"/>
            <a:ext cx="1843094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Иду гулять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3857620" y="5143512"/>
            <a:ext cx="1914532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Конец</a:t>
            </a:r>
            <a:endParaRPr lang="ru-RU" dirty="0"/>
          </a:p>
        </p:txBody>
      </p:sp>
      <p:cxnSp>
        <p:nvCxnSpPr>
          <p:cNvPr id="10" name="Прямая со стрелкой 9"/>
          <p:cNvCxnSpPr>
            <a:endCxn id="5" idx="0"/>
          </p:cNvCxnSpPr>
          <p:nvPr/>
        </p:nvCxnSpPr>
        <p:spPr>
          <a:xfrm rot="5400000">
            <a:off x="4393405" y="3107529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6" idx="1"/>
          </p:cNvCxnSpPr>
          <p:nvPr/>
        </p:nvCxnSpPr>
        <p:spPr>
          <a:xfrm flipV="1">
            <a:off x="6072198" y="3857628"/>
            <a:ext cx="428628" cy="285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5" idx="1"/>
            <a:endCxn id="7" idx="3"/>
          </p:cNvCxnSpPr>
          <p:nvPr/>
        </p:nvCxnSpPr>
        <p:spPr>
          <a:xfrm rot="10800000">
            <a:off x="2771756" y="3857628"/>
            <a:ext cx="657236" cy="285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/>
          <p:nvPr/>
        </p:nvCxnSpPr>
        <p:spPr>
          <a:xfrm>
            <a:off x="1857356" y="4429132"/>
            <a:ext cx="1928826" cy="1000132"/>
          </a:xfrm>
          <a:prstGeom prst="bentConnector3">
            <a:avLst>
              <a:gd name="adj1" fmla="val -56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ная линия уступом 32"/>
          <p:cNvCxnSpPr>
            <a:stCxn id="6" idx="2"/>
            <a:endCxn id="8" idx="6"/>
          </p:cNvCxnSpPr>
          <p:nvPr/>
        </p:nvCxnSpPr>
        <p:spPr>
          <a:xfrm rot="5400000">
            <a:off x="6025759" y="4032649"/>
            <a:ext cx="1107289" cy="161450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Выполни алгоритм.</a:t>
            </a:r>
          </a:p>
          <a:p>
            <a:pPr>
              <a:buNone/>
            </a:pPr>
            <a:endParaRPr lang="ru-RU" i="1" dirty="0"/>
          </a:p>
        </p:txBody>
      </p:sp>
      <p:sp>
        <p:nvSpPr>
          <p:cNvPr id="4" name="Овал 3"/>
          <p:cNvSpPr/>
          <p:nvPr/>
        </p:nvSpPr>
        <p:spPr>
          <a:xfrm>
            <a:off x="3643306" y="1214422"/>
            <a:ext cx="1914532" cy="428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Начало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3857620" y="5500702"/>
            <a:ext cx="1914532" cy="428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Конец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8926" y="2071678"/>
            <a:ext cx="342902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Напиши любое число до 10:</a:t>
            </a:r>
            <a:endParaRPr lang="ru-RU" dirty="0"/>
          </a:p>
        </p:txBody>
      </p:sp>
      <p:sp>
        <p:nvSpPr>
          <p:cNvPr id="7" name="Ромб 6"/>
          <p:cNvSpPr/>
          <p:nvPr/>
        </p:nvSpPr>
        <p:spPr>
          <a:xfrm>
            <a:off x="3428992" y="3000372"/>
            <a:ext cx="2643206" cy="914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Число больше 5?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000892" y="3000372"/>
            <a:ext cx="141446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Вычти               из него»2»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071538" y="3000372"/>
            <a:ext cx="141446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Прибавь </a:t>
            </a:r>
          </a:p>
          <a:p>
            <a:pPr algn="ctr"/>
            <a:r>
              <a:rPr lang="ru-RU" dirty="0" smtClean="0"/>
              <a:t>к нему «1»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71538" y="4643446"/>
            <a:ext cx="735811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Напиши результат</a:t>
            </a:r>
            <a:endParaRPr lang="ru-RU" dirty="0"/>
          </a:p>
        </p:txBody>
      </p:sp>
      <p:cxnSp>
        <p:nvCxnSpPr>
          <p:cNvPr id="12" name="Прямая со стрелкой 11"/>
          <p:cNvCxnSpPr>
            <a:endCxn id="6" idx="0"/>
          </p:cNvCxnSpPr>
          <p:nvPr/>
        </p:nvCxnSpPr>
        <p:spPr>
          <a:xfrm rot="5400000">
            <a:off x="4429124" y="185736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7" idx="0"/>
          </p:cNvCxnSpPr>
          <p:nvPr/>
        </p:nvCxnSpPr>
        <p:spPr>
          <a:xfrm rot="16200000" flipH="1">
            <a:off x="4447777" y="2697554"/>
            <a:ext cx="571504" cy="341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10" idx="0"/>
          </p:cNvCxnSpPr>
          <p:nvPr/>
        </p:nvCxnSpPr>
        <p:spPr>
          <a:xfrm rot="16200000" flipH="1">
            <a:off x="4339827" y="4232678"/>
            <a:ext cx="785818" cy="357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5" idx="0"/>
          </p:cNvCxnSpPr>
          <p:nvPr/>
        </p:nvCxnSpPr>
        <p:spPr>
          <a:xfrm rot="5400000">
            <a:off x="4604147" y="5282815"/>
            <a:ext cx="428627" cy="71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endCxn id="8" idx="1"/>
          </p:cNvCxnSpPr>
          <p:nvPr/>
        </p:nvCxnSpPr>
        <p:spPr>
          <a:xfrm>
            <a:off x="6000760" y="3457572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7" idx="1"/>
            <a:endCxn id="9" idx="3"/>
          </p:cNvCxnSpPr>
          <p:nvPr/>
        </p:nvCxnSpPr>
        <p:spPr>
          <a:xfrm rot="10800000">
            <a:off x="2486004" y="3457572"/>
            <a:ext cx="9429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16200000" flipH="1">
            <a:off x="1428730" y="4286255"/>
            <a:ext cx="714379" cy="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8" idx="2"/>
          </p:cNvCxnSpPr>
          <p:nvPr/>
        </p:nvCxnSpPr>
        <p:spPr>
          <a:xfrm rot="16200000" flipH="1">
            <a:off x="7347361" y="4275535"/>
            <a:ext cx="728674" cy="71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5929354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Следующий этап: дать начальное  понятие о цикле </a:t>
            </a:r>
          </a:p>
          <a:p>
            <a:pPr algn="ctr">
              <a:buNone/>
            </a:pPr>
            <a:r>
              <a:rPr lang="ru-RU" dirty="0" smtClean="0"/>
              <a:t>(повторе выполнения шагов) в  алгоритме,                    </a:t>
            </a:r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 smtClean="0"/>
              <a:t>о способе записи условия </a:t>
            </a:r>
            <a:r>
              <a:rPr lang="ru-RU" dirty="0" smtClean="0"/>
              <a:t>окончания  цикла.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/>
          <a:lstStyle/>
          <a:p>
            <a:pPr algn="ctr">
              <a:buNone/>
            </a:pPr>
            <a:r>
              <a:rPr lang="ru-RU" sz="2400" i="1" dirty="0" smtClean="0"/>
              <a:t>Составь алгоритм. Впиши слова  «ДА» и «НЕТ». </a:t>
            </a:r>
          </a:p>
          <a:p>
            <a:pPr algn="ctr">
              <a:buNone/>
            </a:pPr>
            <a:r>
              <a:rPr lang="ru-RU" sz="2400" i="1" dirty="0" smtClean="0"/>
              <a:t>Обведи команды, которые выполняются несколько раз.</a:t>
            </a:r>
          </a:p>
          <a:p>
            <a:pPr algn="ctr">
              <a:buNone/>
            </a:pPr>
            <a:r>
              <a:rPr lang="ru-RU" b="1" dirty="0" smtClean="0"/>
              <a:t>Алгоритм «СОБЕРИ ПИРАМИДКУ»</a:t>
            </a:r>
          </a:p>
        </p:txBody>
      </p:sp>
      <p:sp>
        <p:nvSpPr>
          <p:cNvPr id="4" name="Овал 3"/>
          <p:cNvSpPr/>
          <p:nvPr/>
        </p:nvSpPr>
        <p:spPr>
          <a:xfrm>
            <a:off x="3571868" y="2071678"/>
            <a:ext cx="1771656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Начало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2714620"/>
            <a:ext cx="2928958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000364" y="3214686"/>
            <a:ext cx="2928958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786050" y="5357826"/>
            <a:ext cx="3571900" cy="2762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омб 7"/>
          <p:cNvSpPr/>
          <p:nvPr/>
        </p:nvSpPr>
        <p:spPr>
          <a:xfrm>
            <a:off x="3071802" y="4286256"/>
            <a:ext cx="2857520" cy="85725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000364" y="3714752"/>
            <a:ext cx="2928958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643306" y="5943600"/>
            <a:ext cx="1928826" cy="5572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643306" y="5929330"/>
            <a:ext cx="1928826" cy="5572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Коецн</a:t>
            </a:r>
            <a:endParaRPr lang="ru-RU" dirty="0"/>
          </a:p>
        </p:txBody>
      </p:sp>
      <p:cxnSp>
        <p:nvCxnSpPr>
          <p:cNvPr id="13" name="Прямая со стрелкой 12"/>
          <p:cNvCxnSpPr>
            <a:stCxn id="4" idx="4"/>
            <a:endCxn id="5" idx="0"/>
          </p:cNvCxnSpPr>
          <p:nvPr/>
        </p:nvCxnSpPr>
        <p:spPr>
          <a:xfrm rot="16200000" flipH="1">
            <a:off x="4389831" y="2639608"/>
            <a:ext cx="142876" cy="71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2"/>
            <a:endCxn id="6" idx="0"/>
          </p:cNvCxnSpPr>
          <p:nvPr/>
        </p:nvCxnSpPr>
        <p:spPr>
          <a:xfrm rot="5400000">
            <a:off x="4357686" y="3107529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6" idx="2"/>
            <a:endCxn id="9" idx="0"/>
          </p:cNvCxnSpPr>
          <p:nvPr/>
        </p:nvCxnSpPr>
        <p:spPr>
          <a:xfrm rot="5400000">
            <a:off x="4357686" y="360759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8" idx="0"/>
          </p:cNvCxnSpPr>
          <p:nvPr/>
        </p:nvCxnSpPr>
        <p:spPr>
          <a:xfrm rot="5400000">
            <a:off x="4322763" y="4107660"/>
            <a:ext cx="356395" cy="7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8" idx="2"/>
            <a:endCxn id="8" idx="2"/>
          </p:cNvCxnSpPr>
          <p:nvPr/>
        </p:nvCxnSpPr>
        <p:spPr>
          <a:xfrm rot="5400000">
            <a:off x="4500562" y="5143512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>
            <a:off x="4321967" y="525066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rot="5400000">
            <a:off x="4394199" y="5821379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hape 88"/>
          <p:cNvCxnSpPr/>
          <p:nvPr/>
        </p:nvCxnSpPr>
        <p:spPr>
          <a:xfrm rot="10800000" flipH="1">
            <a:off x="3071802" y="1928802"/>
            <a:ext cx="1357322" cy="2786082"/>
          </a:xfrm>
          <a:prstGeom prst="bentConnector4">
            <a:avLst>
              <a:gd name="adj1" fmla="val -16842"/>
              <a:gd name="adj2" fmla="val 5769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495</TotalTime>
  <Words>1212</Words>
  <PresentationFormat>Экран (4:3)</PresentationFormat>
  <Paragraphs>255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Notte</dc:creator>
  <cp:lastModifiedBy>Notte</cp:lastModifiedBy>
  <cp:revision>53</cp:revision>
  <dcterms:created xsi:type="dcterms:W3CDTF">2012-03-27T13:59:42Z</dcterms:created>
  <dcterms:modified xsi:type="dcterms:W3CDTF">2012-03-28T15:03:30Z</dcterms:modified>
</cp:coreProperties>
</file>