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87" r:id="rId2"/>
    <p:sldId id="257" r:id="rId3"/>
    <p:sldId id="279" r:id="rId4"/>
    <p:sldId id="285" r:id="rId5"/>
    <p:sldId id="267" r:id="rId6"/>
    <p:sldId id="268" r:id="rId7"/>
    <p:sldId id="260" r:id="rId8"/>
    <p:sldId id="278" r:id="rId9"/>
    <p:sldId id="288" r:id="rId10"/>
    <p:sldId id="262" r:id="rId11"/>
    <p:sldId id="283" r:id="rId12"/>
    <p:sldId id="286" r:id="rId13"/>
    <p:sldId id="284" r:id="rId1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7" d="100"/>
          <a:sy n="37" d="100"/>
        </p:scale>
        <p:origin x="-1452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D1F544-5DD8-4A98-A7B8-76659D791052}" type="doc">
      <dgm:prSet loTypeId="urn:microsoft.com/office/officeart/2009/3/layout/IncreasingArrows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34876D-5FEB-4958-8FA0-B9BEEE0CEEFE}">
      <dgm:prSet phldrT="[Текст]" custT="1"/>
      <dgm:spPr/>
      <dgm:t>
        <a:bodyPr/>
        <a:lstStyle/>
        <a:p>
          <a:r>
            <a:rPr lang="ru-RU" sz="1400" b="1" dirty="0" smtClean="0"/>
            <a:t>Обеспечение качества образования </a:t>
          </a:r>
          <a:endParaRPr lang="ru-RU" sz="1400" b="1" dirty="0"/>
        </a:p>
      </dgm:t>
    </dgm:pt>
    <dgm:pt modelId="{FE71BB9A-D9FC-4379-81BF-A2071F83DE34}" type="parTrans" cxnId="{F8D01763-CE72-4354-A6E6-2AAB587D7C35}">
      <dgm:prSet/>
      <dgm:spPr/>
      <dgm:t>
        <a:bodyPr/>
        <a:lstStyle/>
        <a:p>
          <a:endParaRPr lang="ru-RU"/>
        </a:p>
      </dgm:t>
    </dgm:pt>
    <dgm:pt modelId="{BE64BD4F-8249-4000-B789-D9FCC885BF7F}" type="sibTrans" cxnId="{F8D01763-CE72-4354-A6E6-2AAB587D7C35}">
      <dgm:prSet/>
      <dgm:spPr/>
      <dgm:t>
        <a:bodyPr/>
        <a:lstStyle/>
        <a:p>
          <a:endParaRPr lang="ru-RU"/>
        </a:p>
      </dgm:t>
    </dgm:pt>
    <dgm:pt modelId="{7E51C89F-F3A0-4779-9C82-96D38BFFDF3F}">
      <dgm:prSet phldrT="[Текст]" custT="1"/>
      <dgm:spPr/>
      <dgm:t>
        <a:bodyPr/>
        <a:lstStyle/>
        <a:p>
          <a:endParaRPr lang="ru-RU" sz="1100" dirty="0" smtClean="0"/>
        </a:p>
        <a:p>
          <a:r>
            <a:rPr lang="ru-RU" sz="1200" dirty="0" smtClean="0"/>
            <a:t>Соответствие ФГОС:</a:t>
          </a:r>
        </a:p>
        <a:p>
          <a:r>
            <a:rPr lang="ru-RU" sz="1200" dirty="0" smtClean="0"/>
            <a:t>формирование общих и </a:t>
          </a:r>
        </a:p>
        <a:p>
          <a:r>
            <a:rPr lang="ru-RU" sz="1200" dirty="0" smtClean="0"/>
            <a:t>профессиональных </a:t>
          </a:r>
        </a:p>
        <a:p>
          <a:r>
            <a:rPr lang="ru-RU" sz="1200" dirty="0" smtClean="0"/>
            <a:t>компетенций</a:t>
          </a:r>
          <a:endParaRPr lang="ru-RU" sz="1200" dirty="0"/>
        </a:p>
      </dgm:t>
    </dgm:pt>
    <dgm:pt modelId="{93750821-21E7-4577-9CE1-8679DF326E55}" type="parTrans" cxnId="{2C2484C6-8BC5-4F26-B602-652807A3152D}">
      <dgm:prSet/>
      <dgm:spPr/>
      <dgm:t>
        <a:bodyPr/>
        <a:lstStyle/>
        <a:p>
          <a:endParaRPr lang="ru-RU"/>
        </a:p>
      </dgm:t>
    </dgm:pt>
    <dgm:pt modelId="{2AE7F62C-1209-4B69-8442-FEB4F47694B0}" type="sibTrans" cxnId="{2C2484C6-8BC5-4F26-B602-652807A3152D}">
      <dgm:prSet/>
      <dgm:spPr/>
      <dgm:t>
        <a:bodyPr/>
        <a:lstStyle/>
        <a:p>
          <a:endParaRPr lang="ru-RU"/>
        </a:p>
      </dgm:t>
    </dgm:pt>
    <dgm:pt modelId="{9F29A483-B5C3-4BB9-A3D2-7AEAD4AE473C}">
      <dgm:prSet phldrT="[Текст]" custT="1"/>
      <dgm:spPr/>
      <dgm:t>
        <a:bodyPr/>
        <a:lstStyle/>
        <a:p>
          <a:r>
            <a:rPr lang="ru-RU" sz="1400" b="1" dirty="0" smtClean="0"/>
            <a:t>Развитие  личного потенциала</a:t>
          </a:r>
          <a:endParaRPr lang="ru-RU" sz="1400" b="1" dirty="0"/>
        </a:p>
      </dgm:t>
    </dgm:pt>
    <dgm:pt modelId="{8DC2544E-C6CC-495E-BD37-D04E717BC1FB}" type="parTrans" cxnId="{65E5A2B8-64F8-48BD-8CFD-F8D24407079D}">
      <dgm:prSet/>
      <dgm:spPr/>
      <dgm:t>
        <a:bodyPr/>
        <a:lstStyle/>
        <a:p>
          <a:endParaRPr lang="ru-RU"/>
        </a:p>
      </dgm:t>
    </dgm:pt>
    <dgm:pt modelId="{651211FE-94A1-460D-B74E-F0EF4E6DBBC5}" type="sibTrans" cxnId="{65E5A2B8-64F8-48BD-8CFD-F8D24407079D}">
      <dgm:prSet/>
      <dgm:spPr/>
      <dgm:t>
        <a:bodyPr/>
        <a:lstStyle/>
        <a:p>
          <a:endParaRPr lang="ru-RU"/>
        </a:p>
      </dgm:t>
    </dgm:pt>
    <dgm:pt modelId="{20CAB2E8-C7C1-4904-A852-84BD01CAE295}">
      <dgm:prSet phldrT="[Текст]" custT="1"/>
      <dgm:spPr/>
      <dgm:t>
        <a:bodyPr/>
        <a:lstStyle/>
        <a:p>
          <a:r>
            <a:rPr lang="ru-RU" sz="1400" dirty="0" smtClean="0"/>
            <a:t>Умение и готовность проектировать, анализировать, вступать в продуктивные коммуникации, нести ответственность  </a:t>
          </a:r>
        </a:p>
      </dgm:t>
    </dgm:pt>
    <dgm:pt modelId="{7A56DEDF-CA60-41B9-8626-CBA5164B9B03}" type="parTrans" cxnId="{4B078FEC-2038-45F6-AD70-FC5BF1475459}">
      <dgm:prSet/>
      <dgm:spPr/>
      <dgm:t>
        <a:bodyPr/>
        <a:lstStyle/>
        <a:p>
          <a:endParaRPr lang="ru-RU"/>
        </a:p>
      </dgm:t>
    </dgm:pt>
    <dgm:pt modelId="{5822D207-4EB9-4625-87CB-9F64EE268344}" type="sibTrans" cxnId="{4B078FEC-2038-45F6-AD70-FC5BF1475459}">
      <dgm:prSet/>
      <dgm:spPr/>
      <dgm:t>
        <a:bodyPr/>
        <a:lstStyle/>
        <a:p>
          <a:endParaRPr lang="ru-RU"/>
        </a:p>
      </dgm:t>
    </dgm:pt>
    <dgm:pt modelId="{57900312-3016-4670-8F9B-160BDABE1558}">
      <dgm:prSet phldrT="[Текст]" phldr="1"/>
      <dgm:spPr/>
      <dgm:t>
        <a:bodyPr/>
        <a:lstStyle/>
        <a:p>
          <a:endParaRPr lang="ru-RU"/>
        </a:p>
      </dgm:t>
    </dgm:pt>
    <dgm:pt modelId="{261E38DD-5BDE-4E77-950E-7A378942C38C}" type="parTrans" cxnId="{65921445-2B05-456F-A6B8-A70F2F9B7C55}">
      <dgm:prSet/>
      <dgm:spPr/>
      <dgm:t>
        <a:bodyPr/>
        <a:lstStyle/>
        <a:p>
          <a:endParaRPr lang="ru-RU"/>
        </a:p>
      </dgm:t>
    </dgm:pt>
    <dgm:pt modelId="{67669882-5280-47DA-88BA-FB693ABA53E1}" type="sibTrans" cxnId="{65921445-2B05-456F-A6B8-A70F2F9B7C55}">
      <dgm:prSet/>
      <dgm:spPr/>
      <dgm:t>
        <a:bodyPr/>
        <a:lstStyle/>
        <a:p>
          <a:endParaRPr lang="ru-RU"/>
        </a:p>
      </dgm:t>
    </dgm:pt>
    <dgm:pt modelId="{0ED23AA1-4F75-496B-ACA9-D1B55E327C31}">
      <dgm:prSet phldrT="[Текст]" phldr="1"/>
      <dgm:spPr/>
      <dgm:t>
        <a:bodyPr/>
        <a:lstStyle/>
        <a:p>
          <a:endParaRPr lang="ru-RU"/>
        </a:p>
      </dgm:t>
    </dgm:pt>
    <dgm:pt modelId="{A813B33B-82CA-4C41-9739-EC53FD967DC2}" type="parTrans" cxnId="{C83631A0-AB81-4D18-AC6B-A942AF4B4104}">
      <dgm:prSet/>
      <dgm:spPr/>
      <dgm:t>
        <a:bodyPr/>
        <a:lstStyle/>
        <a:p>
          <a:endParaRPr lang="ru-RU"/>
        </a:p>
      </dgm:t>
    </dgm:pt>
    <dgm:pt modelId="{B65915B1-9ADF-4F81-AA2B-E09A5AA34E2C}" type="sibTrans" cxnId="{C83631A0-AB81-4D18-AC6B-A942AF4B4104}">
      <dgm:prSet/>
      <dgm:spPr/>
      <dgm:t>
        <a:bodyPr/>
        <a:lstStyle/>
        <a:p>
          <a:endParaRPr lang="ru-RU"/>
        </a:p>
      </dgm:t>
    </dgm:pt>
    <dgm:pt modelId="{0C351B0A-F845-4CE7-A6A1-04EAC158CE05}">
      <dgm:prSet phldrT="[Текст]" custT="1"/>
      <dgm:spPr/>
      <dgm:t>
        <a:bodyPr/>
        <a:lstStyle/>
        <a:p>
          <a:r>
            <a:rPr lang="ru-RU" sz="2400" b="1" dirty="0" smtClean="0"/>
            <a:t>Изменение качества жизни на территории </a:t>
          </a:r>
          <a:endParaRPr lang="ru-RU" sz="2400" b="1" dirty="0"/>
        </a:p>
      </dgm:t>
    </dgm:pt>
    <dgm:pt modelId="{DE3797B5-05C8-4266-9299-BDAFC77F1903}" type="parTrans" cxnId="{12A31FF2-1C71-4D45-9DE7-2D3DBB50948C}">
      <dgm:prSet/>
      <dgm:spPr/>
      <dgm:t>
        <a:bodyPr/>
        <a:lstStyle/>
        <a:p>
          <a:endParaRPr lang="ru-RU"/>
        </a:p>
      </dgm:t>
    </dgm:pt>
    <dgm:pt modelId="{8DA58B7E-BB6B-44BF-8A0C-66B832317CF8}" type="sibTrans" cxnId="{12A31FF2-1C71-4D45-9DE7-2D3DBB50948C}">
      <dgm:prSet/>
      <dgm:spPr/>
      <dgm:t>
        <a:bodyPr/>
        <a:lstStyle/>
        <a:p>
          <a:endParaRPr lang="ru-RU"/>
        </a:p>
      </dgm:t>
    </dgm:pt>
    <dgm:pt modelId="{46980925-298D-454A-B7F1-FE07684B7304}">
      <dgm:prSet phldrT="[Текст]" custT="1"/>
      <dgm:spPr/>
      <dgm:t>
        <a:bodyPr/>
        <a:lstStyle/>
        <a:p>
          <a:r>
            <a:rPr lang="ru-RU" sz="1600" b="1" dirty="0" smtClean="0"/>
            <a:t>Удовлетворение запроса рынка труда </a:t>
          </a:r>
          <a:endParaRPr lang="ru-RU" sz="1600" b="1" dirty="0"/>
        </a:p>
      </dgm:t>
    </dgm:pt>
    <dgm:pt modelId="{863E1C0A-0884-4498-99D8-8A48D246D03B}" type="parTrans" cxnId="{334115BD-A7DB-4839-A0EA-F6E6C827392D}">
      <dgm:prSet/>
      <dgm:spPr/>
      <dgm:t>
        <a:bodyPr/>
        <a:lstStyle/>
        <a:p>
          <a:endParaRPr lang="ru-RU"/>
        </a:p>
      </dgm:t>
    </dgm:pt>
    <dgm:pt modelId="{37E549CB-D285-44CF-83CD-F7318963B66C}" type="sibTrans" cxnId="{334115BD-A7DB-4839-A0EA-F6E6C827392D}">
      <dgm:prSet/>
      <dgm:spPr/>
      <dgm:t>
        <a:bodyPr/>
        <a:lstStyle/>
        <a:p>
          <a:endParaRPr lang="ru-RU"/>
        </a:p>
      </dgm:t>
    </dgm:pt>
    <dgm:pt modelId="{68379D7C-3083-4509-82FD-5841603DA43B}">
      <dgm:prSet phldrT="[Текст]" custT="1"/>
      <dgm:spPr/>
      <dgm:t>
        <a:bodyPr/>
        <a:lstStyle/>
        <a:p>
          <a:r>
            <a:rPr lang="ru-RU" sz="1800" b="1" dirty="0" smtClean="0"/>
            <a:t>Развитие предпринимательской среды </a:t>
          </a:r>
          <a:endParaRPr lang="ru-RU" sz="1800" b="1" dirty="0"/>
        </a:p>
      </dgm:t>
    </dgm:pt>
    <dgm:pt modelId="{1E7DFF1E-3D94-491B-B39D-874D555D2989}" type="parTrans" cxnId="{A7130755-B3F6-4C0F-881E-9D3E96B6A951}">
      <dgm:prSet/>
      <dgm:spPr/>
      <dgm:t>
        <a:bodyPr/>
        <a:lstStyle/>
        <a:p>
          <a:endParaRPr lang="ru-RU"/>
        </a:p>
      </dgm:t>
    </dgm:pt>
    <dgm:pt modelId="{9C5EB639-7043-43A2-A130-F5DB6AE9F7F0}" type="sibTrans" cxnId="{A7130755-B3F6-4C0F-881E-9D3E96B6A951}">
      <dgm:prSet/>
      <dgm:spPr/>
      <dgm:t>
        <a:bodyPr/>
        <a:lstStyle/>
        <a:p>
          <a:endParaRPr lang="ru-RU"/>
        </a:p>
      </dgm:t>
    </dgm:pt>
    <dgm:pt modelId="{8C55CB01-81F4-4E8E-BB52-40DF5B3634A7}">
      <dgm:prSet phldrT="[Текст]" phldr="1"/>
      <dgm:spPr/>
      <dgm:t>
        <a:bodyPr/>
        <a:lstStyle/>
        <a:p>
          <a:endParaRPr lang="ru-RU" dirty="0"/>
        </a:p>
      </dgm:t>
    </dgm:pt>
    <dgm:pt modelId="{85A64DDD-5E1D-4B14-A646-D437D289BAEE}" type="parTrans" cxnId="{BC342A88-71C8-4F0A-8318-DC2B50F9A9C2}">
      <dgm:prSet/>
      <dgm:spPr/>
      <dgm:t>
        <a:bodyPr/>
        <a:lstStyle/>
        <a:p>
          <a:endParaRPr lang="ru-RU"/>
        </a:p>
      </dgm:t>
    </dgm:pt>
    <dgm:pt modelId="{B85BC3F4-7547-42C5-BEAF-3694A8CEC2A8}" type="sibTrans" cxnId="{BC342A88-71C8-4F0A-8318-DC2B50F9A9C2}">
      <dgm:prSet/>
      <dgm:spPr/>
      <dgm:t>
        <a:bodyPr/>
        <a:lstStyle/>
        <a:p>
          <a:endParaRPr lang="ru-RU"/>
        </a:p>
      </dgm:t>
    </dgm:pt>
    <dgm:pt modelId="{A4D4A5DA-6723-4349-A53A-B8FEA662E6D4}">
      <dgm:prSet phldrT="[Текст]" phldr="1"/>
      <dgm:spPr/>
      <dgm:t>
        <a:bodyPr/>
        <a:lstStyle/>
        <a:p>
          <a:endParaRPr lang="ru-RU" dirty="0"/>
        </a:p>
      </dgm:t>
    </dgm:pt>
    <dgm:pt modelId="{2DEDAEA4-8C78-43BC-B7B4-5FF962F24B58}" type="parTrans" cxnId="{95803718-23D5-4FEB-94BB-30105B13AB33}">
      <dgm:prSet/>
      <dgm:spPr/>
      <dgm:t>
        <a:bodyPr/>
        <a:lstStyle/>
        <a:p>
          <a:endParaRPr lang="ru-RU"/>
        </a:p>
      </dgm:t>
    </dgm:pt>
    <dgm:pt modelId="{AE688A39-8AE7-42B9-A4C7-8823DF63CCB0}" type="sibTrans" cxnId="{95803718-23D5-4FEB-94BB-30105B13AB33}">
      <dgm:prSet/>
      <dgm:spPr/>
      <dgm:t>
        <a:bodyPr/>
        <a:lstStyle/>
        <a:p>
          <a:endParaRPr lang="ru-RU"/>
        </a:p>
      </dgm:t>
    </dgm:pt>
    <dgm:pt modelId="{67E8E72B-BA21-4647-B0F9-5ADFBD747145}">
      <dgm:prSet phldrT="[Текст]" phldr="1"/>
      <dgm:spPr/>
      <dgm:t>
        <a:bodyPr/>
        <a:lstStyle/>
        <a:p>
          <a:endParaRPr lang="ru-RU" dirty="0"/>
        </a:p>
      </dgm:t>
    </dgm:pt>
    <dgm:pt modelId="{538EFD30-6334-4D07-9ACC-2F21767C2536}" type="parTrans" cxnId="{F53165C0-EAA8-4D9E-8A7C-D38E6EF48CC8}">
      <dgm:prSet/>
      <dgm:spPr/>
      <dgm:t>
        <a:bodyPr/>
        <a:lstStyle/>
        <a:p>
          <a:endParaRPr lang="ru-RU"/>
        </a:p>
      </dgm:t>
    </dgm:pt>
    <dgm:pt modelId="{B4FB9ACA-1FA0-4891-A4A9-02E8233D11D5}" type="sibTrans" cxnId="{F53165C0-EAA8-4D9E-8A7C-D38E6EF48CC8}">
      <dgm:prSet/>
      <dgm:spPr/>
      <dgm:t>
        <a:bodyPr/>
        <a:lstStyle/>
        <a:p>
          <a:endParaRPr lang="ru-RU"/>
        </a:p>
      </dgm:t>
    </dgm:pt>
    <dgm:pt modelId="{E6BE23FD-041A-4F72-BC8D-E454E9BF8157}" type="pres">
      <dgm:prSet presAssocID="{B1D1F544-5DD8-4A98-A7B8-76659D791052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981D137-C6DF-4CC9-BC88-F385CC73EEDA}" type="pres">
      <dgm:prSet presAssocID="{0C351B0A-F845-4CE7-A6A1-04EAC158CE05}" presName="parentText1" presStyleLbl="node1" presStyleIdx="0" presStyleCnt="5" custScaleX="10220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132822-0591-4B77-9B0D-45DB495BF6AD}" type="pres">
      <dgm:prSet presAssocID="{68379D7C-3083-4509-82FD-5841603DA43B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E40FE-E6F7-4CE0-8496-FA3B877E9F03}" type="pres">
      <dgm:prSet presAssocID="{46980925-298D-454A-B7F1-FE07684B7304}" presName="parentText3" presStyleLbl="node1" presStyleIdx="2" presStyleCnt="5" custScaleX="10210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9C374-C800-4778-9131-D7CBA350CB48}" type="pres">
      <dgm:prSet presAssocID="{2634876D-5FEB-4958-8FA0-B9BEEE0CEEFE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190131-8EB2-460D-988A-58EAE644BB5D}" type="pres">
      <dgm:prSet presAssocID="{2634876D-5FEB-4958-8FA0-B9BEEE0CEEFE}" presName="childText4" presStyleLbl="solidAlignAcc1" presStyleIdx="0" presStyleCnt="2" custScaleY="116130" custLinFactNeighborX="1027" custLinFactNeighborY="-41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D2E92-5AB9-4E86-B30F-8A96A96A7ACD}" type="pres">
      <dgm:prSet presAssocID="{9F29A483-B5C3-4BB9-A3D2-7AEAD4AE473C}" presName="parentText5" presStyleLbl="node1" presStyleIdx="4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467EC-7FAB-4277-A6A6-47B69F9BFA7C}" type="pres">
      <dgm:prSet presAssocID="{9F29A483-B5C3-4BB9-A3D2-7AEAD4AE473C}" presName="childText5" presStyleLbl="solidAlignAcc1" presStyleIdx="1" presStyleCnt="2" custScaleY="1041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919293-0DFC-44A0-9276-23BFEB1FEDFE}" type="presOf" srcId="{0C351B0A-F845-4CE7-A6A1-04EAC158CE05}" destId="{5981D137-C6DF-4CC9-BC88-F385CC73EEDA}" srcOrd="0" destOrd="0" presId="urn:microsoft.com/office/officeart/2009/3/layout/IncreasingArrowsProcess"/>
    <dgm:cxn modelId="{A7130755-B3F6-4C0F-881E-9D3E96B6A951}" srcId="{B1D1F544-5DD8-4A98-A7B8-76659D791052}" destId="{68379D7C-3083-4509-82FD-5841603DA43B}" srcOrd="1" destOrd="0" parTransId="{1E7DFF1E-3D94-491B-B39D-874D555D2989}" sibTransId="{9C5EB639-7043-43A2-A130-F5DB6AE9F7F0}"/>
    <dgm:cxn modelId="{6507C531-6BC9-422E-A08C-AF94087CF7BA}" type="presOf" srcId="{2634876D-5FEB-4958-8FA0-B9BEEE0CEEFE}" destId="{F749C374-C800-4778-9131-D7CBA350CB48}" srcOrd="0" destOrd="0" presId="urn:microsoft.com/office/officeart/2009/3/layout/IncreasingArrowsProcess"/>
    <dgm:cxn modelId="{291A0070-567B-47A7-B12B-99FE8590F236}" type="presOf" srcId="{9F29A483-B5C3-4BB9-A3D2-7AEAD4AE473C}" destId="{2CAD2E92-5AB9-4E86-B30F-8A96A96A7ACD}" srcOrd="0" destOrd="0" presId="urn:microsoft.com/office/officeart/2009/3/layout/IncreasingArrowsProcess"/>
    <dgm:cxn modelId="{95803718-23D5-4FEB-94BB-30105B13AB33}" srcId="{B1D1F544-5DD8-4A98-A7B8-76659D791052}" destId="{A4D4A5DA-6723-4349-A53A-B8FEA662E6D4}" srcOrd="7" destOrd="0" parTransId="{2DEDAEA4-8C78-43BC-B7B4-5FF962F24B58}" sibTransId="{AE688A39-8AE7-42B9-A4C7-8823DF63CCB0}"/>
    <dgm:cxn modelId="{C83631A0-AB81-4D18-AC6B-A942AF4B4104}" srcId="{57900312-3016-4670-8F9B-160BDABE1558}" destId="{0ED23AA1-4F75-496B-ACA9-D1B55E327C31}" srcOrd="0" destOrd="0" parTransId="{A813B33B-82CA-4C41-9739-EC53FD967DC2}" sibTransId="{B65915B1-9ADF-4F81-AA2B-E09A5AA34E2C}"/>
    <dgm:cxn modelId="{334115BD-A7DB-4839-A0EA-F6E6C827392D}" srcId="{B1D1F544-5DD8-4A98-A7B8-76659D791052}" destId="{46980925-298D-454A-B7F1-FE07684B7304}" srcOrd="2" destOrd="0" parTransId="{863E1C0A-0884-4498-99D8-8A48D246D03B}" sibTransId="{37E549CB-D285-44CF-83CD-F7318963B66C}"/>
    <dgm:cxn modelId="{6ED981D8-6C9A-48B9-8356-0A948C4C6569}" type="presOf" srcId="{7E51C89F-F3A0-4779-9C82-96D38BFFDF3F}" destId="{EC190131-8EB2-460D-988A-58EAE644BB5D}" srcOrd="0" destOrd="0" presId="urn:microsoft.com/office/officeart/2009/3/layout/IncreasingArrowsProcess"/>
    <dgm:cxn modelId="{65E5A2B8-64F8-48BD-8CFD-F8D24407079D}" srcId="{B1D1F544-5DD8-4A98-A7B8-76659D791052}" destId="{9F29A483-B5C3-4BB9-A3D2-7AEAD4AE473C}" srcOrd="4" destOrd="0" parTransId="{8DC2544E-C6CC-495E-BD37-D04E717BC1FB}" sibTransId="{651211FE-94A1-460D-B74E-F0EF4E6DBBC5}"/>
    <dgm:cxn modelId="{F53165C0-EAA8-4D9E-8A7C-D38E6EF48CC8}" srcId="{B1D1F544-5DD8-4A98-A7B8-76659D791052}" destId="{67E8E72B-BA21-4647-B0F9-5ADFBD747145}" srcOrd="8" destOrd="0" parTransId="{538EFD30-6334-4D07-9ACC-2F21767C2536}" sibTransId="{B4FB9ACA-1FA0-4891-A4A9-02E8233D11D5}"/>
    <dgm:cxn modelId="{65921445-2B05-456F-A6B8-A70F2F9B7C55}" srcId="{B1D1F544-5DD8-4A98-A7B8-76659D791052}" destId="{57900312-3016-4670-8F9B-160BDABE1558}" srcOrd="5" destOrd="0" parTransId="{261E38DD-5BDE-4E77-950E-7A378942C38C}" sibTransId="{67669882-5280-47DA-88BA-FB693ABA53E1}"/>
    <dgm:cxn modelId="{821CDECC-E039-41B7-B284-7CA9AFD5C13E}" type="presOf" srcId="{B1D1F544-5DD8-4A98-A7B8-76659D791052}" destId="{E6BE23FD-041A-4F72-BC8D-E454E9BF8157}" srcOrd="0" destOrd="0" presId="urn:microsoft.com/office/officeart/2009/3/layout/IncreasingArrowsProcess"/>
    <dgm:cxn modelId="{BC342A88-71C8-4F0A-8318-DC2B50F9A9C2}" srcId="{B1D1F544-5DD8-4A98-A7B8-76659D791052}" destId="{8C55CB01-81F4-4E8E-BB52-40DF5B3634A7}" srcOrd="6" destOrd="0" parTransId="{85A64DDD-5E1D-4B14-A646-D437D289BAEE}" sibTransId="{B85BC3F4-7547-42C5-BEAF-3694A8CEC2A8}"/>
    <dgm:cxn modelId="{12A31FF2-1C71-4D45-9DE7-2D3DBB50948C}" srcId="{B1D1F544-5DD8-4A98-A7B8-76659D791052}" destId="{0C351B0A-F845-4CE7-A6A1-04EAC158CE05}" srcOrd="0" destOrd="0" parTransId="{DE3797B5-05C8-4266-9299-BDAFC77F1903}" sibTransId="{8DA58B7E-BB6B-44BF-8A0C-66B832317CF8}"/>
    <dgm:cxn modelId="{A4C792D2-4B2D-4B06-9951-91DDA4CF5497}" type="presOf" srcId="{46980925-298D-454A-B7F1-FE07684B7304}" destId="{9E6E40FE-E6F7-4CE0-8496-FA3B877E9F03}" srcOrd="0" destOrd="0" presId="urn:microsoft.com/office/officeart/2009/3/layout/IncreasingArrowsProcess"/>
    <dgm:cxn modelId="{2C2484C6-8BC5-4F26-B602-652807A3152D}" srcId="{2634876D-5FEB-4958-8FA0-B9BEEE0CEEFE}" destId="{7E51C89F-F3A0-4779-9C82-96D38BFFDF3F}" srcOrd="0" destOrd="0" parTransId="{93750821-21E7-4577-9CE1-8679DF326E55}" sibTransId="{2AE7F62C-1209-4B69-8442-FEB4F47694B0}"/>
    <dgm:cxn modelId="{4B078FEC-2038-45F6-AD70-FC5BF1475459}" srcId="{9F29A483-B5C3-4BB9-A3D2-7AEAD4AE473C}" destId="{20CAB2E8-C7C1-4904-A852-84BD01CAE295}" srcOrd="0" destOrd="0" parTransId="{7A56DEDF-CA60-41B9-8626-CBA5164B9B03}" sibTransId="{5822D207-4EB9-4625-87CB-9F64EE268344}"/>
    <dgm:cxn modelId="{BDE1594A-1AF0-4E8F-AFB5-FC0DE695CDA7}" type="presOf" srcId="{20CAB2E8-C7C1-4904-A852-84BD01CAE295}" destId="{E48467EC-7FAB-4277-A6A6-47B69F9BFA7C}" srcOrd="0" destOrd="0" presId="urn:microsoft.com/office/officeart/2009/3/layout/IncreasingArrowsProcess"/>
    <dgm:cxn modelId="{1918E743-9F10-4FB9-A3E4-9C4556F48EAB}" type="presOf" srcId="{68379D7C-3083-4509-82FD-5841603DA43B}" destId="{61132822-0591-4B77-9B0D-45DB495BF6AD}" srcOrd="0" destOrd="0" presId="urn:microsoft.com/office/officeart/2009/3/layout/IncreasingArrowsProcess"/>
    <dgm:cxn modelId="{F8D01763-CE72-4354-A6E6-2AAB587D7C35}" srcId="{B1D1F544-5DD8-4A98-A7B8-76659D791052}" destId="{2634876D-5FEB-4958-8FA0-B9BEEE0CEEFE}" srcOrd="3" destOrd="0" parTransId="{FE71BB9A-D9FC-4379-81BF-A2071F83DE34}" sibTransId="{BE64BD4F-8249-4000-B789-D9FCC885BF7F}"/>
    <dgm:cxn modelId="{FBD296A6-8AAC-4FE7-B975-7330A7599107}" type="presParOf" srcId="{E6BE23FD-041A-4F72-BC8D-E454E9BF8157}" destId="{5981D137-C6DF-4CC9-BC88-F385CC73EEDA}" srcOrd="0" destOrd="0" presId="urn:microsoft.com/office/officeart/2009/3/layout/IncreasingArrowsProcess"/>
    <dgm:cxn modelId="{212F6740-7A40-4827-AD62-14F31699EA30}" type="presParOf" srcId="{E6BE23FD-041A-4F72-BC8D-E454E9BF8157}" destId="{61132822-0591-4B77-9B0D-45DB495BF6AD}" srcOrd="1" destOrd="0" presId="urn:microsoft.com/office/officeart/2009/3/layout/IncreasingArrowsProcess"/>
    <dgm:cxn modelId="{FFCF4B5C-E067-4D2A-B185-A5D6E7B179CB}" type="presParOf" srcId="{E6BE23FD-041A-4F72-BC8D-E454E9BF8157}" destId="{9E6E40FE-E6F7-4CE0-8496-FA3B877E9F03}" srcOrd="2" destOrd="0" presId="urn:microsoft.com/office/officeart/2009/3/layout/IncreasingArrowsProcess"/>
    <dgm:cxn modelId="{0DB6D3DE-3338-4E8A-B34D-3B4BC3393269}" type="presParOf" srcId="{E6BE23FD-041A-4F72-BC8D-E454E9BF8157}" destId="{F749C374-C800-4778-9131-D7CBA350CB48}" srcOrd="3" destOrd="0" presId="urn:microsoft.com/office/officeart/2009/3/layout/IncreasingArrowsProcess"/>
    <dgm:cxn modelId="{B61275E2-F6C2-44C7-A1C1-BE9DC24F88B1}" type="presParOf" srcId="{E6BE23FD-041A-4F72-BC8D-E454E9BF8157}" destId="{EC190131-8EB2-460D-988A-58EAE644BB5D}" srcOrd="4" destOrd="0" presId="urn:microsoft.com/office/officeart/2009/3/layout/IncreasingArrowsProcess"/>
    <dgm:cxn modelId="{378F5677-4B02-47F3-937C-699220BCAF74}" type="presParOf" srcId="{E6BE23FD-041A-4F72-BC8D-E454E9BF8157}" destId="{2CAD2E92-5AB9-4E86-B30F-8A96A96A7ACD}" srcOrd="5" destOrd="0" presId="urn:microsoft.com/office/officeart/2009/3/layout/IncreasingArrowsProcess"/>
    <dgm:cxn modelId="{954EEED4-3E1D-42C4-943E-7DC1961290C9}" type="presParOf" srcId="{E6BE23FD-041A-4F72-BC8D-E454E9BF8157}" destId="{E48467EC-7FAB-4277-A6A6-47B69F9BFA7C}" srcOrd="6" destOrd="0" presId="urn:microsoft.com/office/officeart/2009/3/layout/IncreasingArrowsProcess"/>
  </dgm:cxnLst>
  <dgm:bg/>
  <dgm:whole>
    <a:ln>
      <a:solidFill>
        <a:schemeClr val="tx2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8DFEEF-0ABB-46C4-B0EC-6AB6936BF2F4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D51222-97CB-4454-AA1D-89E7ADA33749}">
      <dgm:prSet phldrT="[Текст]"/>
      <dgm:spPr/>
      <dgm:t>
        <a:bodyPr/>
        <a:lstStyle/>
        <a:p>
          <a:r>
            <a:rPr lang="ru-RU" b="1" dirty="0" smtClean="0"/>
            <a:t>Молодежное предпринимательство</a:t>
          </a:r>
          <a:endParaRPr lang="ru-RU" b="1" dirty="0"/>
        </a:p>
      </dgm:t>
    </dgm:pt>
    <dgm:pt modelId="{D7D8ADC5-5AAF-4127-932F-84B4D5115709}" type="parTrans" cxnId="{BDC51BD7-AE5F-43E6-8B21-A951C11B60FD}">
      <dgm:prSet/>
      <dgm:spPr/>
      <dgm:t>
        <a:bodyPr/>
        <a:lstStyle/>
        <a:p>
          <a:endParaRPr lang="ru-RU"/>
        </a:p>
      </dgm:t>
    </dgm:pt>
    <dgm:pt modelId="{9C745A80-3495-4D2E-8E81-A418EC47F379}" type="sibTrans" cxnId="{BDC51BD7-AE5F-43E6-8B21-A951C11B60FD}">
      <dgm:prSet/>
      <dgm:spPr/>
      <dgm:t>
        <a:bodyPr/>
        <a:lstStyle/>
        <a:p>
          <a:endParaRPr lang="ru-RU"/>
        </a:p>
      </dgm:t>
    </dgm:pt>
    <dgm:pt modelId="{1D305BB7-67BB-4FC3-B37F-C48E9654E25E}">
      <dgm:prSet phldrT="[Текст]" custT="1"/>
      <dgm:spPr/>
      <dgm:t>
        <a:bodyPr/>
        <a:lstStyle/>
        <a:p>
          <a:r>
            <a:rPr lang="ru-RU" sz="1600" dirty="0" smtClean="0"/>
            <a:t>Образование </a:t>
          </a:r>
          <a:endParaRPr lang="ru-RU" sz="1600" dirty="0"/>
        </a:p>
      </dgm:t>
    </dgm:pt>
    <dgm:pt modelId="{B87FB410-E312-45F7-8448-7C7679031200}" type="parTrans" cxnId="{8EBB97B6-4B66-4689-B4F0-E7D6FD7BA45D}">
      <dgm:prSet/>
      <dgm:spPr/>
      <dgm:t>
        <a:bodyPr/>
        <a:lstStyle/>
        <a:p>
          <a:endParaRPr lang="ru-RU"/>
        </a:p>
      </dgm:t>
    </dgm:pt>
    <dgm:pt modelId="{107D043B-1BC5-48EF-8BB7-9A48324213FB}" type="sibTrans" cxnId="{8EBB97B6-4B66-4689-B4F0-E7D6FD7BA45D}">
      <dgm:prSet/>
      <dgm:spPr/>
      <dgm:t>
        <a:bodyPr/>
        <a:lstStyle/>
        <a:p>
          <a:endParaRPr lang="ru-RU"/>
        </a:p>
      </dgm:t>
    </dgm:pt>
    <dgm:pt modelId="{B18B7700-C456-42F5-B9AA-EE909613A4B1}">
      <dgm:prSet phldrT="[Текст]" custT="1"/>
      <dgm:spPr/>
      <dgm:t>
        <a:bodyPr/>
        <a:lstStyle/>
        <a:p>
          <a:r>
            <a:rPr lang="ru-RU" sz="1200" dirty="0" smtClean="0"/>
            <a:t>Субъекты </a:t>
          </a:r>
          <a:r>
            <a:rPr lang="ru-RU" sz="1200" dirty="0" err="1" smtClean="0"/>
            <a:t>предпринима-тельства</a:t>
          </a:r>
          <a:r>
            <a:rPr lang="ru-RU" sz="1200" dirty="0" smtClean="0"/>
            <a:t> и реального сектора экономики </a:t>
          </a:r>
          <a:endParaRPr lang="ru-RU" sz="1200" dirty="0"/>
        </a:p>
      </dgm:t>
    </dgm:pt>
    <dgm:pt modelId="{45D43C34-AFAD-4718-BE8E-EEA862C18536}" type="parTrans" cxnId="{AC454F59-ABE6-49ED-AF41-C5A4AD655916}">
      <dgm:prSet/>
      <dgm:spPr/>
      <dgm:t>
        <a:bodyPr/>
        <a:lstStyle/>
        <a:p>
          <a:endParaRPr lang="ru-RU"/>
        </a:p>
      </dgm:t>
    </dgm:pt>
    <dgm:pt modelId="{3530D82C-1EFD-4102-A0BA-3D7793F71291}" type="sibTrans" cxnId="{AC454F59-ABE6-49ED-AF41-C5A4AD655916}">
      <dgm:prSet/>
      <dgm:spPr/>
      <dgm:t>
        <a:bodyPr/>
        <a:lstStyle/>
        <a:p>
          <a:endParaRPr lang="ru-RU"/>
        </a:p>
      </dgm:t>
    </dgm:pt>
    <dgm:pt modelId="{F28790F2-FE8B-4132-AE36-54171240B6B7}">
      <dgm:prSet phldrT="[Текст]" custT="1"/>
      <dgm:spPr/>
      <dgm:t>
        <a:bodyPr/>
        <a:lstStyle/>
        <a:p>
          <a:r>
            <a:rPr lang="ru-RU" sz="1400" dirty="0" smtClean="0"/>
            <a:t>Социальные группы</a:t>
          </a:r>
          <a:endParaRPr lang="ru-RU" sz="1400" dirty="0"/>
        </a:p>
      </dgm:t>
    </dgm:pt>
    <dgm:pt modelId="{CA71C5CB-111A-4BD2-BD76-7B84875D11B4}" type="parTrans" cxnId="{17151FFF-7865-43E6-A22D-804C3F24CACD}">
      <dgm:prSet/>
      <dgm:spPr/>
      <dgm:t>
        <a:bodyPr/>
        <a:lstStyle/>
        <a:p>
          <a:endParaRPr lang="ru-RU"/>
        </a:p>
      </dgm:t>
    </dgm:pt>
    <dgm:pt modelId="{8116A892-9178-42C9-BE38-7F1E114FC83B}" type="sibTrans" cxnId="{17151FFF-7865-43E6-A22D-804C3F24CACD}">
      <dgm:prSet/>
      <dgm:spPr/>
      <dgm:t>
        <a:bodyPr/>
        <a:lstStyle/>
        <a:p>
          <a:endParaRPr lang="ru-RU"/>
        </a:p>
      </dgm:t>
    </dgm:pt>
    <dgm:pt modelId="{0547916A-C45E-4F38-B916-8AF1B749271A}">
      <dgm:prSet phldrT="[Текст]" custT="1"/>
      <dgm:spPr/>
      <dgm:t>
        <a:bodyPr/>
        <a:lstStyle/>
        <a:p>
          <a:r>
            <a:rPr lang="ru-RU" sz="1600" dirty="0" smtClean="0"/>
            <a:t>Власть </a:t>
          </a:r>
          <a:endParaRPr lang="ru-RU" sz="1600" dirty="0"/>
        </a:p>
      </dgm:t>
    </dgm:pt>
    <dgm:pt modelId="{B8B003E0-3F18-4962-8A50-36A64620F3CD}" type="parTrans" cxnId="{EF0DD865-381B-4E4E-9E6F-8DA87C462953}">
      <dgm:prSet/>
      <dgm:spPr/>
      <dgm:t>
        <a:bodyPr/>
        <a:lstStyle/>
        <a:p>
          <a:endParaRPr lang="ru-RU"/>
        </a:p>
      </dgm:t>
    </dgm:pt>
    <dgm:pt modelId="{30FAF4E8-4CD6-46FC-AB09-9D1FA1DEB50A}" type="sibTrans" cxnId="{EF0DD865-381B-4E4E-9E6F-8DA87C462953}">
      <dgm:prSet/>
      <dgm:spPr/>
      <dgm:t>
        <a:bodyPr/>
        <a:lstStyle/>
        <a:p>
          <a:endParaRPr lang="ru-RU"/>
        </a:p>
      </dgm:t>
    </dgm:pt>
    <dgm:pt modelId="{3D4DC71A-51AF-4083-BDCE-25E46E14FB7F}" type="pres">
      <dgm:prSet presAssocID="{E18DFEEF-0ABB-46C4-B0EC-6AB6936BF2F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FE4E80-85E4-4CDB-BFA0-4894081815B8}" type="pres">
      <dgm:prSet presAssocID="{E18DFEEF-0ABB-46C4-B0EC-6AB6936BF2F4}" presName="radial" presStyleCnt="0">
        <dgm:presLayoutVars>
          <dgm:animLvl val="ctr"/>
        </dgm:presLayoutVars>
      </dgm:prSet>
      <dgm:spPr/>
    </dgm:pt>
    <dgm:pt modelId="{4007055C-E4F3-47C0-8684-3C65C3C8CF07}" type="pres">
      <dgm:prSet presAssocID="{7CD51222-97CB-4454-AA1D-89E7ADA33749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4E61D57C-3547-42F4-845B-2E096E86A7EF}" type="pres">
      <dgm:prSet presAssocID="{1D305BB7-67BB-4FC3-B37F-C48E9654E25E}" presName="node" presStyleLbl="vennNode1" presStyleIdx="1" presStyleCnt="5" custScaleX="192729" custScaleY="112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7179F-38EC-4234-9C8C-0824E08E8CB1}" type="pres">
      <dgm:prSet presAssocID="{B18B7700-C456-42F5-B9AA-EE909613A4B1}" presName="node" presStyleLbl="vennNode1" presStyleIdx="2" presStyleCnt="5" custScaleX="157167" custScaleY="122947" custRadScaleRad="106202" custRadScaleInc="-2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1F298-9E33-47F1-AD4B-8A94B779D347}" type="pres">
      <dgm:prSet presAssocID="{F28790F2-FE8B-4132-AE36-54171240B6B7}" presName="node" presStyleLbl="vennNode1" presStyleIdx="3" presStyleCnt="5" custScaleX="169783" custScaleY="134392" custRadScaleRad="97828" custRadScaleInc="-1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D9587-9A5B-49ED-B119-F3064E1ACFE1}" type="pres">
      <dgm:prSet presAssocID="{0547916A-C45E-4F38-B916-8AF1B749271A}" presName="node" presStyleLbl="vennNode1" presStyleIdx="4" presStyleCnt="5" custScaleX="118551" custScaleY="131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9EA56D-BC0F-4B94-86D9-20AFF157994E}" type="presOf" srcId="{7CD51222-97CB-4454-AA1D-89E7ADA33749}" destId="{4007055C-E4F3-47C0-8684-3C65C3C8CF07}" srcOrd="0" destOrd="0" presId="urn:microsoft.com/office/officeart/2005/8/layout/radial3"/>
    <dgm:cxn modelId="{AC454F59-ABE6-49ED-AF41-C5A4AD655916}" srcId="{7CD51222-97CB-4454-AA1D-89E7ADA33749}" destId="{B18B7700-C456-42F5-B9AA-EE909613A4B1}" srcOrd="1" destOrd="0" parTransId="{45D43C34-AFAD-4718-BE8E-EEA862C18536}" sibTransId="{3530D82C-1EFD-4102-A0BA-3D7793F71291}"/>
    <dgm:cxn modelId="{EF0DD865-381B-4E4E-9E6F-8DA87C462953}" srcId="{7CD51222-97CB-4454-AA1D-89E7ADA33749}" destId="{0547916A-C45E-4F38-B916-8AF1B749271A}" srcOrd="3" destOrd="0" parTransId="{B8B003E0-3F18-4962-8A50-36A64620F3CD}" sibTransId="{30FAF4E8-4CD6-46FC-AB09-9D1FA1DEB50A}"/>
    <dgm:cxn modelId="{50A08229-68E0-4498-91A5-C6B1D5E2A7EF}" type="presOf" srcId="{1D305BB7-67BB-4FC3-B37F-C48E9654E25E}" destId="{4E61D57C-3547-42F4-845B-2E096E86A7EF}" srcOrd="0" destOrd="0" presId="urn:microsoft.com/office/officeart/2005/8/layout/radial3"/>
    <dgm:cxn modelId="{A3530F7F-0D2C-45A0-BA12-006E65BF5093}" type="presOf" srcId="{0547916A-C45E-4F38-B916-8AF1B749271A}" destId="{EDFD9587-9A5B-49ED-B119-F3064E1ACFE1}" srcOrd="0" destOrd="0" presId="urn:microsoft.com/office/officeart/2005/8/layout/radial3"/>
    <dgm:cxn modelId="{17151FFF-7865-43E6-A22D-804C3F24CACD}" srcId="{7CD51222-97CB-4454-AA1D-89E7ADA33749}" destId="{F28790F2-FE8B-4132-AE36-54171240B6B7}" srcOrd="2" destOrd="0" parTransId="{CA71C5CB-111A-4BD2-BD76-7B84875D11B4}" sibTransId="{8116A892-9178-42C9-BE38-7F1E114FC83B}"/>
    <dgm:cxn modelId="{CF33578B-480D-4C64-8471-AEE33B66C3DE}" type="presOf" srcId="{F28790F2-FE8B-4132-AE36-54171240B6B7}" destId="{CB21F298-9E33-47F1-AD4B-8A94B779D347}" srcOrd="0" destOrd="0" presId="urn:microsoft.com/office/officeart/2005/8/layout/radial3"/>
    <dgm:cxn modelId="{8EBB97B6-4B66-4689-B4F0-E7D6FD7BA45D}" srcId="{7CD51222-97CB-4454-AA1D-89E7ADA33749}" destId="{1D305BB7-67BB-4FC3-B37F-C48E9654E25E}" srcOrd="0" destOrd="0" parTransId="{B87FB410-E312-45F7-8448-7C7679031200}" sibTransId="{107D043B-1BC5-48EF-8BB7-9A48324213FB}"/>
    <dgm:cxn modelId="{B417921E-F3CB-415D-9196-202542CB00A4}" type="presOf" srcId="{E18DFEEF-0ABB-46C4-B0EC-6AB6936BF2F4}" destId="{3D4DC71A-51AF-4083-BDCE-25E46E14FB7F}" srcOrd="0" destOrd="0" presId="urn:microsoft.com/office/officeart/2005/8/layout/radial3"/>
    <dgm:cxn modelId="{B14D3F54-2720-44AB-8310-0F8AB6183078}" type="presOf" srcId="{B18B7700-C456-42F5-B9AA-EE909613A4B1}" destId="{8DA7179F-38EC-4234-9C8C-0824E08E8CB1}" srcOrd="0" destOrd="0" presId="urn:microsoft.com/office/officeart/2005/8/layout/radial3"/>
    <dgm:cxn modelId="{BDC51BD7-AE5F-43E6-8B21-A951C11B60FD}" srcId="{E18DFEEF-0ABB-46C4-B0EC-6AB6936BF2F4}" destId="{7CD51222-97CB-4454-AA1D-89E7ADA33749}" srcOrd="0" destOrd="0" parTransId="{D7D8ADC5-5AAF-4127-932F-84B4D5115709}" sibTransId="{9C745A80-3495-4D2E-8E81-A418EC47F379}"/>
    <dgm:cxn modelId="{7C9EE4F8-0A4B-481D-A349-0DD589BA0F9C}" type="presParOf" srcId="{3D4DC71A-51AF-4083-BDCE-25E46E14FB7F}" destId="{3AFE4E80-85E4-4CDB-BFA0-4894081815B8}" srcOrd="0" destOrd="0" presId="urn:microsoft.com/office/officeart/2005/8/layout/radial3"/>
    <dgm:cxn modelId="{6EC09991-A6AA-4984-B4D3-2531512850A3}" type="presParOf" srcId="{3AFE4E80-85E4-4CDB-BFA0-4894081815B8}" destId="{4007055C-E4F3-47C0-8684-3C65C3C8CF07}" srcOrd="0" destOrd="0" presId="urn:microsoft.com/office/officeart/2005/8/layout/radial3"/>
    <dgm:cxn modelId="{9370C8B5-02DF-46F3-BC91-6894DD15F130}" type="presParOf" srcId="{3AFE4E80-85E4-4CDB-BFA0-4894081815B8}" destId="{4E61D57C-3547-42F4-845B-2E096E86A7EF}" srcOrd="1" destOrd="0" presId="urn:microsoft.com/office/officeart/2005/8/layout/radial3"/>
    <dgm:cxn modelId="{EDBD6A31-F021-4782-856F-F885A7E4B9F2}" type="presParOf" srcId="{3AFE4E80-85E4-4CDB-BFA0-4894081815B8}" destId="{8DA7179F-38EC-4234-9C8C-0824E08E8CB1}" srcOrd="2" destOrd="0" presId="urn:microsoft.com/office/officeart/2005/8/layout/radial3"/>
    <dgm:cxn modelId="{F9CE9927-048C-4E47-AA32-90BE958B8175}" type="presParOf" srcId="{3AFE4E80-85E4-4CDB-BFA0-4894081815B8}" destId="{CB21F298-9E33-47F1-AD4B-8A94B779D347}" srcOrd="3" destOrd="0" presId="urn:microsoft.com/office/officeart/2005/8/layout/radial3"/>
    <dgm:cxn modelId="{6EA2A501-8D7E-4287-9647-C03A3C5E3CB7}" type="presParOf" srcId="{3AFE4E80-85E4-4CDB-BFA0-4894081815B8}" destId="{EDFD9587-9A5B-49ED-B119-F3064E1ACFE1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8DFEEF-0ABB-46C4-B0EC-6AB6936BF2F4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D51222-97CB-4454-AA1D-89E7ADA33749}">
      <dgm:prSet phldrT="[Текст]" custT="1"/>
      <dgm:spPr/>
      <dgm:t>
        <a:bodyPr/>
        <a:lstStyle/>
        <a:p>
          <a:r>
            <a:rPr lang="ru-RU" sz="1200" b="1" dirty="0" smtClean="0"/>
            <a:t>Развитие</a:t>
          </a:r>
        </a:p>
        <a:p>
          <a:r>
            <a:rPr lang="ru-RU" sz="1200" b="1" dirty="0" smtClean="0"/>
            <a:t>территории</a:t>
          </a:r>
          <a:endParaRPr lang="ru-RU" sz="1200" b="1" dirty="0"/>
        </a:p>
      </dgm:t>
    </dgm:pt>
    <dgm:pt modelId="{D7D8ADC5-5AAF-4127-932F-84B4D5115709}" type="parTrans" cxnId="{BDC51BD7-AE5F-43E6-8B21-A951C11B60FD}">
      <dgm:prSet/>
      <dgm:spPr/>
      <dgm:t>
        <a:bodyPr/>
        <a:lstStyle/>
        <a:p>
          <a:endParaRPr lang="ru-RU"/>
        </a:p>
      </dgm:t>
    </dgm:pt>
    <dgm:pt modelId="{9C745A80-3495-4D2E-8E81-A418EC47F379}" type="sibTrans" cxnId="{BDC51BD7-AE5F-43E6-8B21-A951C11B60FD}">
      <dgm:prSet/>
      <dgm:spPr/>
      <dgm:t>
        <a:bodyPr/>
        <a:lstStyle/>
        <a:p>
          <a:endParaRPr lang="ru-RU"/>
        </a:p>
      </dgm:t>
    </dgm:pt>
    <dgm:pt modelId="{1D305BB7-67BB-4FC3-B37F-C48E9654E25E}">
      <dgm:prSet phldrT="[Текст]" custT="1"/>
      <dgm:spPr/>
      <dgm:t>
        <a:bodyPr/>
        <a:lstStyle/>
        <a:p>
          <a:r>
            <a:rPr lang="ru-RU" sz="1200" b="1" dirty="0" smtClean="0"/>
            <a:t>Образование</a:t>
          </a:r>
          <a:r>
            <a:rPr lang="ru-RU" sz="1400" b="1" dirty="0" smtClean="0"/>
            <a:t> </a:t>
          </a:r>
          <a:endParaRPr lang="ru-RU" sz="1400" b="1" dirty="0"/>
        </a:p>
      </dgm:t>
    </dgm:pt>
    <dgm:pt modelId="{B87FB410-E312-45F7-8448-7C7679031200}" type="parTrans" cxnId="{8EBB97B6-4B66-4689-B4F0-E7D6FD7BA45D}">
      <dgm:prSet/>
      <dgm:spPr/>
      <dgm:t>
        <a:bodyPr/>
        <a:lstStyle/>
        <a:p>
          <a:endParaRPr lang="ru-RU"/>
        </a:p>
      </dgm:t>
    </dgm:pt>
    <dgm:pt modelId="{107D043B-1BC5-48EF-8BB7-9A48324213FB}" type="sibTrans" cxnId="{8EBB97B6-4B66-4689-B4F0-E7D6FD7BA45D}">
      <dgm:prSet/>
      <dgm:spPr/>
      <dgm:t>
        <a:bodyPr/>
        <a:lstStyle/>
        <a:p>
          <a:endParaRPr lang="ru-RU"/>
        </a:p>
      </dgm:t>
    </dgm:pt>
    <dgm:pt modelId="{B18B7700-C456-42F5-B9AA-EE909613A4B1}">
      <dgm:prSet phldrT="[Текст]" custT="1"/>
      <dgm:spPr/>
      <dgm:t>
        <a:bodyPr/>
        <a:lstStyle/>
        <a:p>
          <a:r>
            <a:rPr lang="ru-RU" sz="1200" b="1" dirty="0" smtClean="0"/>
            <a:t>Предприниматели </a:t>
          </a:r>
          <a:endParaRPr lang="ru-RU" sz="1200" b="1" dirty="0"/>
        </a:p>
      </dgm:t>
    </dgm:pt>
    <dgm:pt modelId="{45D43C34-AFAD-4718-BE8E-EEA862C18536}" type="parTrans" cxnId="{AC454F59-ABE6-49ED-AF41-C5A4AD655916}">
      <dgm:prSet/>
      <dgm:spPr/>
      <dgm:t>
        <a:bodyPr/>
        <a:lstStyle/>
        <a:p>
          <a:endParaRPr lang="ru-RU"/>
        </a:p>
      </dgm:t>
    </dgm:pt>
    <dgm:pt modelId="{3530D82C-1EFD-4102-A0BA-3D7793F71291}" type="sibTrans" cxnId="{AC454F59-ABE6-49ED-AF41-C5A4AD655916}">
      <dgm:prSet/>
      <dgm:spPr/>
      <dgm:t>
        <a:bodyPr/>
        <a:lstStyle/>
        <a:p>
          <a:endParaRPr lang="ru-RU"/>
        </a:p>
      </dgm:t>
    </dgm:pt>
    <dgm:pt modelId="{F28790F2-FE8B-4132-AE36-54171240B6B7}">
      <dgm:prSet phldrT="[Текст]" custT="1"/>
      <dgm:spPr/>
      <dgm:t>
        <a:bodyPr/>
        <a:lstStyle/>
        <a:p>
          <a:r>
            <a:rPr lang="ru-RU" sz="1200" b="1" dirty="0" smtClean="0"/>
            <a:t>Социальные группы</a:t>
          </a:r>
          <a:endParaRPr lang="ru-RU" sz="1200" b="1" dirty="0"/>
        </a:p>
      </dgm:t>
    </dgm:pt>
    <dgm:pt modelId="{CA71C5CB-111A-4BD2-BD76-7B84875D11B4}" type="parTrans" cxnId="{17151FFF-7865-43E6-A22D-804C3F24CACD}">
      <dgm:prSet/>
      <dgm:spPr/>
      <dgm:t>
        <a:bodyPr/>
        <a:lstStyle/>
        <a:p>
          <a:endParaRPr lang="ru-RU"/>
        </a:p>
      </dgm:t>
    </dgm:pt>
    <dgm:pt modelId="{8116A892-9178-42C9-BE38-7F1E114FC83B}" type="sibTrans" cxnId="{17151FFF-7865-43E6-A22D-804C3F24CACD}">
      <dgm:prSet/>
      <dgm:spPr/>
      <dgm:t>
        <a:bodyPr/>
        <a:lstStyle/>
        <a:p>
          <a:endParaRPr lang="ru-RU"/>
        </a:p>
      </dgm:t>
    </dgm:pt>
    <dgm:pt modelId="{0547916A-C45E-4F38-B916-8AF1B749271A}">
      <dgm:prSet phldrT="[Текст]" custT="1"/>
      <dgm:spPr/>
      <dgm:t>
        <a:bodyPr/>
        <a:lstStyle/>
        <a:p>
          <a:r>
            <a:rPr lang="ru-RU" sz="1400" b="1" dirty="0" smtClean="0"/>
            <a:t>Власть</a:t>
          </a:r>
          <a:r>
            <a:rPr lang="ru-RU" sz="1800" b="1" dirty="0" smtClean="0"/>
            <a:t> </a:t>
          </a:r>
          <a:endParaRPr lang="ru-RU" sz="1800" b="1" dirty="0"/>
        </a:p>
      </dgm:t>
    </dgm:pt>
    <dgm:pt modelId="{B8B003E0-3F18-4962-8A50-36A64620F3CD}" type="parTrans" cxnId="{EF0DD865-381B-4E4E-9E6F-8DA87C462953}">
      <dgm:prSet/>
      <dgm:spPr/>
      <dgm:t>
        <a:bodyPr/>
        <a:lstStyle/>
        <a:p>
          <a:endParaRPr lang="ru-RU"/>
        </a:p>
      </dgm:t>
    </dgm:pt>
    <dgm:pt modelId="{30FAF4E8-4CD6-46FC-AB09-9D1FA1DEB50A}" type="sibTrans" cxnId="{EF0DD865-381B-4E4E-9E6F-8DA87C462953}">
      <dgm:prSet/>
      <dgm:spPr/>
      <dgm:t>
        <a:bodyPr/>
        <a:lstStyle/>
        <a:p>
          <a:endParaRPr lang="ru-RU"/>
        </a:p>
      </dgm:t>
    </dgm:pt>
    <dgm:pt modelId="{FE18041C-FA0D-4730-864A-A1CA32A17142}">
      <dgm:prSet phldrT="[Текст]" custT="1"/>
      <dgm:spPr/>
      <dgm:t>
        <a:bodyPr/>
        <a:lstStyle/>
        <a:p>
          <a:r>
            <a:rPr lang="ru-RU" sz="1050" b="1" dirty="0" smtClean="0"/>
            <a:t>Молодежь</a:t>
          </a:r>
          <a:endParaRPr lang="ru-RU" sz="1050" b="1" dirty="0"/>
        </a:p>
      </dgm:t>
    </dgm:pt>
    <dgm:pt modelId="{9AC7AC4D-FCDD-4D67-9B93-DCD4036B9ED3}" type="parTrans" cxnId="{297C7E6B-658F-43E5-8107-BE780F2C695D}">
      <dgm:prSet/>
      <dgm:spPr/>
      <dgm:t>
        <a:bodyPr/>
        <a:lstStyle/>
        <a:p>
          <a:endParaRPr lang="ru-RU"/>
        </a:p>
      </dgm:t>
    </dgm:pt>
    <dgm:pt modelId="{FFDF7F6E-8DD6-49F8-BAFF-60393CFBA528}" type="sibTrans" cxnId="{297C7E6B-658F-43E5-8107-BE780F2C695D}">
      <dgm:prSet/>
      <dgm:spPr/>
      <dgm:t>
        <a:bodyPr/>
        <a:lstStyle/>
        <a:p>
          <a:endParaRPr lang="ru-RU"/>
        </a:p>
      </dgm:t>
    </dgm:pt>
    <dgm:pt modelId="{3D4DC71A-51AF-4083-BDCE-25E46E14FB7F}" type="pres">
      <dgm:prSet presAssocID="{E18DFEEF-0ABB-46C4-B0EC-6AB6936BF2F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FE4E80-85E4-4CDB-BFA0-4894081815B8}" type="pres">
      <dgm:prSet presAssocID="{E18DFEEF-0ABB-46C4-B0EC-6AB6936BF2F4}" presName="radial" presStyleCnt="0">
        <dgm:presLayoutVars>
          <dgm:animLvl val="ctr"/>
        </dgm:presLayoutVars>
      </dgm:prSet>
      <dgm:spPr/>
    </dgm:pt>
    <dgm:pt modelId="{4007055C-E4F3-47C0-8684-3C65C3C8CF07}" type="pres">
      <dgm:prSet presAssocID="{7CD51222-97CB-4454-AA1D-89E7ADA33749}" presName="centerShape" presStyleLbl="vennNode1" presStyleIdx="0" presStyleCnt="6"/>
      <dgm:spPr/>
      <dgm:t>
        <a:bodyPr/>
        <a:lstStyle/>
        <a:p>
          <a:endParaRPr lang="ru-RU"/>
        </a:p>
      </dgm:t>
    </dgm:pt>
    <dgm:pt modelId="{4E61D57C-3547-42F4-845B-2E096E86A7EF}" type="pres">
      <dgm:prSet presAssocID="{1D305BB7-67BB-4FC3-B37F-C48E9654E25E}" presName="node" presStyleLbl="vennNode1" presStyleIdx="1" presStyleCnt="6" custScaleX="206011" custScaleY="168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7179F-38EC-4234-9C8C-0824E08E8CB1}" type="pres">
      <dgm:prSet presAssocID="{B18B7700-C456-42F5-B9AA-EE909613A4B1}" presName="node" presStyleLbl="vennNode1" presStyleIdx="2" presStyleCnt="6" custScaleX="181999" custScaleY="141542" custRadScaleRad="108291" custRadScaleInc="9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1F298-9E33-47F1-AD4B-8A94B779D347}" type="pres">
      <dgm:prSet presAssocID="{F28790F2-FE8B-4132-AE36-54171240B6B7}" presName="node" presStyleLbl="vennNode1" presStyleIdx="3" presStyleCnt="6" custScaleX="169783" custScaleY="134392" custRadScaleRad="110835" custRadScaleInc="-71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D9587-9A5B-49ED-B119-F3064E1ACFE1}" type="pres">
      <dgm:prSet presAssocID="{0547916A-C45E-4F38-B916-8AF1B749271A}" presName="node" presStyleLbl="vennNode1" presStyleIdx="4" presStyleCnt="6" custScaleX="172207" custScaleY="137083" custRadScaleRad="100619" custRadScaleInc="4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B4E8A0-D7C7-407E-96BC-3A0BBAEFA3EC}" type="pres">
      <dgm:prSet presAssocID="{FE18041C-FA0D-4730-864A-A1CA32A17142}" presName="node" presStyleLbl="vennNode1" presStyleIdx="5" presStyleCnt="6" custScaleX="163153" custScaleY="144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710DBB-61AA-4EBF-A9F1-1265A56B56C9}" type="presOf" srcId="{FE18041C-FA0D-4730-864A-A1CA32A17142}" destId="{D0B4E8A0-D7C7-407E-96BC-3A0BBAEFA3EC}" srcOrd="0" destOrd="0" presId="urn:microsoft.com/office/officeart/2005/8/layout/radial3"/>
    <dgm:cxn modelId="{AC454F59-ABE6-49ED-AF41-C5A4AD655916}" srcId="{7CD51222-97CB-4454-AA1D-89E7ADA33749}" destId="{B18B7700-C456-42F5-B9AA-EE909613A4B1}" srcOrd="1" destOrd="0" parTransId="{45D43C34-AFAD-4718-BE8E-EEA862C18536}" sibTransId="{3530D82C-1EFD-4102-A0BA-3D7793F71291}"/>
    <dgm:cxn modelId="{05018CF5-5B84-41CB-8692-C75DDF50B1C7}" type="presOf" srcId="{0547916A-C45E-4F38-B916-8AF1B749271A}" destId="{EDFD9587-9A5B-49ED-B119-F3064E1ACFE1}" srcOrd="0" destOrd="0" presId="urn:microsoft.com/office/officeart/2005/8/layout/radial3"/>
    <dgm:cxn modelId="{B18E5E97-8C8A-443C-B51E-8AE4D1807786}" type="presOf" srcId="{1D305BB7-67BB-4FC3-B37F-C48E9654E25E}" destId="{4E61D57C-3547-42F4-845B-2E096E86A7EF}" srcOrd="0" destOrd="0" presId="urn:microsoft.com/office/officeart/2005/8/layout/radial3"/>
    <dgm:cxn modelId="{EF0DD865-381B-4E4E-9E6F-8DA87C462953}" srcId="{7CD51222-97CB-4454-AA1D-89E7ADA33749}" destId="{0547916A-C45E-4F38-B916-8AF1B749271A}" srcOrd="3" destOrd="0" parTransId="{B8B003E0-3F18-4962-8A50-36A64620F3CD}" sibTransId="{30FAF4E8-4CD6-46FC-AB09-9D1FA1DEB50A}"/>
    <dgm:cxn modelId="{1869424E-4159-4DAE-BA81-F61F53EF298F}" type="presOf" srcId="{E18DFEEF-0ABB-46C4-B0EC-6AB6936BF2F4}" destId="{3D4DC71A-51AF-4083-BDCE-25E46E14FB7F}" srcOrd="0" destOrd="0" presId="urn:microsoft.com/office/officeart/2005/8/layout/radial3"/>
    <dgm:cxn modelId="{DEB8B2DA-F711-458F-8DBE-775DE95EC1A5}" type="presOf" srcId="{B18B7700-C456-42F5-B9AA-EE909613A4B1}" destId="{8DA7179F-38EC-4234-9C8C-0824E08E8CB1}" srcOrd="0" destOrd="0" presId="urn:microsoft.com/office/officeart/2005/8/layout/radial3"/>
    <dgm:cxn modelId="{17151FFF-7865-43E6-A22D-804C3F24CACD}" srcId="{7CD51222-97CB-4454-AA1D-89E7ADA33749}" destId="{F28790F2-FE8B-4132-AE36-54171240B6B7}" srcOrd="2" destOrd="0" parTransId="{CA71C5CB-111A-4BD2-BD76-7B84875D11B4}" sibTransId="{8116A892-9178-42C9-BE38-7F1E114FC83B}"/>
    <dgm:cxn modelId="{8EBB97B6-4B66-4689-B4F0-E7D6FD7BA45D}" srcId="{7CD51222-97CB-4454-AA1D-89E7ADA33749}" destId="{1D305BB7-67BB-4FC3-B37F-C48E9654E25E}" srcOrd="0" destOrd="0" parTransId="{B87FB410-E312-45F7-8448-7C7679031200}" sibTransId="{107D043B-1BC5-48EF-8BB7-9A48324213FB}"/>
    <dgm:cxn modelId="{9A9D78C7-A298-4A22-BB0C-CA549483828A}" type="presOf" srcId="{F28790F2-FE8B-4132-AE36-54171240B6B7}" destId="{CB21F298-9E33-47F1-AD4B-8A94B779D347}" srcOrd="0" destOrd="0" presId="urn:microsoft.com/office/officeart/2005/8/layout/radial3"/>
    <dgm:cxn modelId="{CDAFF174-A0E5-4D26-A7C9-905C37EDF27E}" type="presOf" srcId="{7CD51222-97CB-4454-AA1D-89E7ADA33749}" destId="{4007055C-E4F3-47C0-8684-3C65C3C8CF07}" srcOrd="0" destOrd="0" presId="urn:microsoft.com/office/officeart/2005/8/layout/radial3"/>
    <dgm:cxn modelId="{297C7E6B-658F-43E5-8107-BE780F2C695D}" srcId="{7CD51222-97CB-4454-AA1D-89E7ADA33749}" destId="{FE18041C-FA0D-4730-864A-A1CA32A17142}" srcOrd="4" destOrd="0" parTransId="{9AC7AC4D-FCDD-4D67-9B93-DCD4036B9ED3}" sibTransId="{FFDF7F6E-8DD6-49F8-BAFF-60393CFBA528}"/>
    <dgm:cxn modelId="{BDC51BD7-AE5F-43E6-8B21-A951C11B60FD}" srcId="{E18DFEEF-0ABB-46C4-B0EC-6AB6936BF2F4}" destId="{7CD51222-97CB-4454-AA1D-89E7ADA33749}" srcOrd="0" destOrd="0" parTransId="{D7D8ADC5-5AAF-4127-932F-84B4D5115709}" sibTransId="{9C745A80-3495-4D2E-8E81-A418EC47F379}"/>
    <dgm:cxn modelId="{736342F9-A3FA-4B2B-8587-192EA7AB7A5D}" type="presParOf" srcId="{3D4DC71A-51AF-4083-BDCE-25E46E14FB7F}" destId="{3AFE4E80-85E4-4CDB-BFA0-4894081815B8}" srcOrd="0" destOrd="0" presId="urn:microsoft.com/office/officeart/2005/8/layout/radial3"/>
    <dgm:cxn modelId="{E00764E8-A50C-4489-98F2-9F6FBF1E31C0}" type="presParOf" srcId="{3AFE4E80-85E4-4CDB-BFA0-4894081815B8}" destId="{4007055C-E4F3-47C0-8684-3C65C3C8CF07}" srcOrd="0" destOrd="0" presId="urn:microsoft.com/office/officeart/2005/8/layout/radial3"/>
    <dgm:cxn modelId="{1DD7CE16-051C-4346-BBAB-8B8E4DDE8BBB}" type="presParOf" srcId="{3AFE4E80-85E4-4CDB-BFA0-4894081815B8}" destId="{4E61D57C-3547-42F4-845B-2E096E86A7EF}" srcOrd="1" destOrd="0" presId="urn:microsoft.com/office/officeart/2005/8/layout/radial3"/>
    <dgm:cxn modelId="{A7247B3C-C075-4114-879D-1B85700DF93B}" type="presParOf" srcId="{3AFE4E80-85E4-4CDB-BFA0-4894081815B8}" destId="{8DA7179F-38EC-4234-9C8C-0824E08E8CB1}" srcOrd="2" destOrd="0" presId="urn:microsoft.com/office/officeart/2005/8/layout/radial3"/>
    <dgm:cxn modelId="{E228CFFB-5EB8-407A-AEF2-28D8F5448D4C}" type="presParOf" srcId="{3AFE4E80-85E4-4CDB-BFA0-4894081815B8}" destId="{CB21F298-9E33-47F1-AD4B-8A94B779D347}" srcOrd="3" destOrd="0" presId="urn:microsoft.com/office/officeart/2005/8/layout/radial3"/>
    <dgm:cxn modelId="{1A10EBC6-B47B-4A16-A53F-F334FCEE2CD8}" type="presParOf" srcId="{3AFE4E80-85E4-4CDB-BFA0-4894081815B8}" destId="{EDFD9587-9A5B-49ED-B119-F3064E1ACFE1}" srcOrd="4" destOrd="0" presId="urn:microsoft.com/office/officeart/2005/8/layout/radial3"/>
    <dgm:cxn modelId="{325A0EC6-D2F2-46F3-BC2D-1F977AFD467C}" type="presParOf" srcId="{3AFE4E80-85E4-4CDB-BFA0-4894081815B8}" destId="{D0B4E8A0-D7C7-407E-96BC-3A0BBAEFA3E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03C24-AB8E-4B63-AC3C-F5F9572727E0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1CB24-0E3B-472B-A694-C106B8E8F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765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627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353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5432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382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157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920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099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199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6156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6583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664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6BAD9-A897-4C17-9F27-22566E27ED9E}" type="datetimeFigureOut">
              <a:rPr lang="ru-RU" smtClean="0"/>
              <a:pPr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CFD91-6C23-425E-87EA-8E9B7522D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2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i.tsu.ru/" TargetMode="External"/><Relationship Id="rId2" Type="http://schemas.openxmlformats.org/officeDocument/2006/relationships/hyperlink" Target="mailto:noc@psy.tsu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grig@inbox.ru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898776" cy="10661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395536" y="1714489"/>
            <a:ext cx="7962678" cy="264320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ru-RU" sz="3600" b="1" dirty="0" smtClean="0"/>
              <a:t>Школа–ВУЗ – образовательные программы по формированию предпринимательских компетенций у школьников и молодежи: структура, содержание, технологии, результаты.</a:t>
            </a:r>
            <a:endParaRPr lang="ru-RU" sz="3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428992" y="4714884"/>
            <a:ext cx="5257808" cy="1411279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000" b="1" i="1" dirty="0" smtClean="0"/>
              <a:t>Е.В. </a:t>
            </a:r>
            <a:r>
              <a:rPr lang="ru-RU" sz="2000" b="1" i="1" dirty="0" smtClean="0"/>
              <a:t>Григоренко</a:t>
            </a:r>
            <a:endParaRPr lang="ru-RU" sz="2000" b="1" i="1" dirty="0" smtClean="0"/>
          </a:p>
          <a:p>
            <a:pPr lvl="0">
              <a:buNone/>
            </a:pPr>
            <a:r>
              <a:rPr lang="ru-RU" sz="2000" b="1" dirty="0" smtClean="0"/>
              <a:t>н.с</a:t>
            </a:r>
            <a:r>
              <a:rPr lang="ru-RU" sz="2000" b="1" dirty="0" smtClean="0"/>
              <a:t>. НОЦ «Институт инноваций в образовании» </a:t>
            </a:r>
            <a:endParaRPr lang="ru-RU" sz="2000" b="1" dirty="0" smtClean="0"/>
          </a:p>
          <a:p>
            <a:pPr lvl="0">
              <a:buNone/>
            </a:pPr>
            <a:r>
              <a:rPr lang="ru-RU" sz="2000" b="1" dirty="0" smtClean="0"/>
              <a:t>НИ </a:t>
            </a:r>
            <a:r>
              <a:rPr lang="ru-RU" sz="2000" b="1" dirty="0" smtClean="0"/>
              <a:t>Томского государственного </a:t>
            </a:r>
            <a:r>
              <a:rPr lang="ru-RU" sz="2000" b="1" dirty="0" smtClean="0"/>
              <a:t>университета</a:t>
            </a:r>
            <a:endParaRPr lang="ru-RU" sz="2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24036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640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5159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Департамент развития предпринимательства и реального сектора экономики Томской области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</a:t>
            </a:r>
            <a:br>
              <a:rPr lang="ru-RU" sz="1800" dirty="0" smtClean="0"/>
            </a:br>
            <a:r>
              <a:rPr lang="ru-RU" sz="1600" dirty="0" smtClean="0"/>
              <a:t>НОЦ «Институт инноваций в образовании» Национального исследовательского Томского государственного университета</a:t>
            </a:r>
            <a:r>
              <a:rPr lang="ru-RU" sz="1800" dirty="0" smtClean="0"/>
              <a:t>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Модель поддержки молодежных предпринимательских проектов, ориентированных на решение социально экономических задач развития  территории </a:t>
            </a:r>
          </a:p>
          <a:p>
            <a:pPr marL="0" indent="0">
              <a:buNone/>
            </a:pPr>
            <a:endParaRPr lang="ru-RU" sz="18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56162"/>
            <a:ext cx="3008313" cy="2170001"/>
          </a:xfrm>
        </p:spPr>
        <p:txBody>
          <a:bodyPr>
            <a:normAutofit/>
          </a:bodyPr>
          <a:lstStyle/>
          <a:p>
            <a:endParaRPr lang="ru-RU" sz="2000" dirty="0" smtClean="0">
              <a:latin typeface="Arial Black" pitchFamily="34" charset="0"/>
            </a:endParaRPr>
          </a:p>
          <a:p>
            <a:endParaRPr lang="ru-RU" sz="2000" dirty="0">
              <a:latin typeface="Arial Black" pitchFamily="34" charset="0"/>
            </a:endParaRPr>
          </a:p>
          <a:p>
            <a:endParaRPr lang="ru-RU" dirty="0" smtClean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5533" y="1700808"/>
            <a:ext cx="516437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505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898776" cy="10661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395536" y="476672"/>
            <a:ext cx="4038600" cy="5678091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  <a:defRPr/>
            </a:pPr>
            <a:r>
              <a:rPr lang="ru-RU" sz="21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Программа «Разработка </a:t>
            </a:r>
            <a:r>
              <a:rPr lang="ru-RU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проектов в Открытой предпринимательской среде</a:t>
            </a:r>
            <a:r>
              <a:rPr lang="ru-RU" sz="21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  <a:endParaRPr lang="ru-RU" sz="21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2006-2013 </a:t>
            </a:r>
            <a:r>
              <a:rPr lang="ru-RU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гг.     </a:t>
            </a:r>
            <a:endParaRPr lang="ru-RU" sz="1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18 муниципальных образований    </a:t>
            </a:r>
            <a:endParaRPr lang="ru-RU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Участники: молодые люди 18-35 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лет: учащиеся, безработные, предприниматели</a:t>
            </a:r>
            <a:endParaRPr lang="ru-RU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1500 </a:t>
            </a:r>
            <a:r>
              <a:rPr lang="ru-RU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выпускников программы </a:t>
            </a:r>
            <a:endParaRPr lang="ru-RU" sz="1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887 бизнес-проектов, 20% разработанных бизнес-проектов в стадии реализации </a:t>
            </a:r>
          </a:p>
          <a:p>
            <a:pPr algn="just">
              <a:defRPr/>
            </a:pPr>
            <a:r>
              <a:rPr lang="ru-RU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оздано 85 новых предприятий</a:t>
            </a:r>
            <a:endParaRPr lang="ru-RU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 диплома победителя 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 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Международных и региональных образовательных выставках, 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2009, 2010)</a:t>
            </a: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Электронное 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учебное пособие (ТГУ, 2010)</a:t>
            </a: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Реализована 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 заказу органов власти на территории  республик Бурятии, Тывы </a:t>
            </a:r>
          </a:p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Муниципальная </a:t>
            </a:r>
            <a:r>
              <a:rPr lang="ru-RU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модель поддержки молодежных предпринимательских проектов, ориентированных на решение социально-экономических задач территории  </a:t>
            </a:r>
            <a:endParaRPr lang="ru-RU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Июль 2013 </a:t>
            </a:r>
            <a:r>
              <a:rPr lang="ru-RU" sz="21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– статус ведущего исследовательского университета </a:t>
            </a:r>
            <a:endParaRPr lang="ru-RU" sz="21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endParaRPr lang="ru-RU" sz="21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r>
              <a:rPr lang="ru-RU" sz="21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Изменения: </a:t>
            </a:r>
          </a:p>
          <a:p>
            <a:r>
              <a:rPr lang="ru-RU" sz="21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Поиск и формирование СВОЕГО абитуриента </a:t>
            </a:r>
          </a:p>
          <a:p>
            <a:r>
              <a:rPr lang="ru-RU" sz="21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Исследования и разработки по заказу региона</a:t>
            </a:r>
          </a:p>
          <a:p>
            <a:r>
              <a:rPr lang="ru-RU" sz="21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Мультидисциплинарные</a:t>
            </a:r>
            <a:r>
              <a:rPr lang="ru-RU" sz="21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платформы: наука + образование + отрасль</a:t>
            </a:r>
          </a:p>
          <a:p>
            <a:r>
              <a:rPr lang="ru-RU" sz="21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Фундаментальные исследования в области образования </a:t>
            </a:r>
          </a:p>
          <a:p>
            <a:endParaRPr lang="ru-RU" sz="13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sz="13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24036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640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/>
              <a:t>Условия развития территории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175" cy="4525963"/>
          </a:xfrm>
        </p:spPr>
        <p:txBody>
          <a:bodyPr/>
          <a:lstStyle/>
          <a:p>
            <a:r>
              <a:rPr lang="ru-RU" altLang="ru-RU" b="1" smtClean="0"/>
              <a:t>Восполнение жителей</a:t>
            </a:r>
          </a:p>
          <a:p>
            <a:r>
              <a:rPr lang="ru-RU" altLang="ru-RU" b="1" smtClean="0"/>
              <a:t>Восполнение ресурсов</a:t>
            </a:r>
          </a:p>
          <a:p>
            <a:r>
              <a:rPr lang="ru-RU" altLang="ru-RU" b="1" smtClean="0"/>
              <a:t>Общность и самореализация</a:t>
            </a:r>
          </a:p>
          <a:p>
            <a:r>
              <a:rPr lang="ru-RU" altLang="ru-RU" b="1" smtClean="0"/>
              <a:t>Развитие инфраструктуры</a:t>
            </a:r>
          </a:p>
          <a:p>
            <a:r>
              <a:rPr lang="ru-RU" altLang="ru-RU" b="1" smtClean="0"/>
              <a:t>Восполнение управленческой сферы: взаимодействие власти, образования, бизнеса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Autofit/>
          </a:bodyPr>
          <a:lstStyle/>
          <a:p>
            <a:r>
              <a:rPr lang="ru-RU" sz="3200" dirty="0" smtClean="0"/>
              <a:t>Роль молодежного предпринимательства в социально-экономическом развитии области </a:t>
            </a:r>
            <a:endParaRPr lang="ru-RU" sz="3200" dirty="0"/>
          </a:p>
        </p:txBody>
      </p:sp>
      <p:graphicFrame>
        <p:nvGraphicFramePr>
          <p:cNvPr id="8" name="Объект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73708530"/>
              </p:ext>
            </p:extLst>
          </p:nvPr>
        </p:nvGraphicFramePr>
        <p:xfrm>
          <a:off x="457200" y="1196752"/>
          <a:ext cx="8229600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500758" y="2924944"/>
            <a:ext cx="1512168" cy="2376264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t" anchorCtr="0"/>
          <a:lstStyle/>
          <a:p>
            <a:r>
              <a:rPr lang="ru-RU" sz="1400" dirty="0" smtClean="0"/>
              <a:t>Соответствие кадрового ресурса стратегическим перспективам</a:t>
            </a:r>
          </a:p>
          <a:p>
            <a:r>
              <a:rPr lang="ru-RU" sz="1400" dirty="0" smtClean="0"/>
              <a:t>района</a:t>
            </a:r>
          </a:p>
          <a:p>
            <a:endParaRPr lang="ru-RU" sz="1400" dirty="0" smtClean="0"/>
          </a:p>
          <a:p>
            <a:r>
              <a:rPr lang="ru-RU" sz="1400" dirty="0" smtClean="0"/>
              <a:t>Увеличение доли </a:t>
            </a:r>
            <a:r>
              <a:rPr lang="ru-RU" sz="1400" dirty="0" err="1" smtClean="0"/>
              <a:t>самозанятости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1979714" y="2636912"/>
            <a:ext cx="1521049" cy="2520280"/>
            <a:chOff x="2158164" y="1771438"/>
            <a:chExt cx="876619" cy="1345838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158164" y="1771438"/>
              <a:ext cx="876619" cy="1345838"/>
            </a:xfrm>
            <a:prstGeom prst="rect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1200" dirty="0" smtClean="0"/>
                <a:t>Современное качество предпринимательской деятельности</a:t>
              </a:r>
            </a:p>
            <a:p>
              <a:endParaRPr lang="ru-RU" sz="1200" dirty="0" smtClean="0"/>
            </a:p>
            <a:p>
              <a:r>
                <a:rPr lang="ru-RU" sz="1200" dirty="0" smtClean="0"/>
                <a:t>Устойчивость предприятий</a:t>
              </a:r>
            </a:p>
            <a:p>
              <a:endParaRPr lang="ru-RU" sz="1200" dirty="0" smtClean="0"/>
            </a:p>
            <a:p>
              <a:r>
                <a:rPr lang="ru-RU" sz="1200" dirty="0" smtClean="0"/>
                <a:t>Экономические цепочки и предпринимательские сети </a:t>
              </a:r>
              <a:endParaRPr lang="ru-RU" sz="1100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264473" y="1771438"/>
              <a:ext cx="747000" cy="11889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/>
            <a:p>
              <a:pPr lvl="0" algn="l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67544" y="2200107"/>
            <a:ext cx="3915352" cy="2448271"/>
            <a:chOff x="-927188" y="1713402"/>
            <a:chExt cx="3915352" cy="2448271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-927188" y="1713402"/>
              <a:ext cx="1512170" cy="2448271"/>
            </a:xfrm>
            <a:prstGeom prst="rect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t" anchorCtr="0"/>
            <a:lstStyle/>
            <a:p>
              <a:r>
                <a:rPr lang="ru-RU" sz="1200" dirty="0" smtClean="0"/>
                <a:t>Позитивная миграция населения </a:t>
              </a:r>
            </a:p>
            <a:p>
              <a:r>
                <a:rPr lang="ru-RU" sz="1200" dirty="0" smtClean="0"/>
                <a:t>Рождаемость </a:t>
              </a:r>
              <a:r>
                <a:rPr lang="ru-RU" sz="2400" dirty="0" smtClean="0"/>
                <a:t> </a:t>
              </a:r>
            </a:p>
            <a:p>
              <a:r>
                <a:rPr lang="ru-RU" sz="1200" dirty="0" smtClean="0"/>
                <a:t>Развитие современной инфраструктуры </a:t>
              </a:r>
              <a:endParaRPr lang="ru-RU" sz="1400" dirty="0" smtClean="0"/>
            </a:p>
            <a:p>
              <a:endParaRPr lang="ru-RU" sz="1200" dirty="0" smtClean="0"/>
            </a:p>
            <a:p>
              <a:r>
                <a:rPr lang="ru-RU" sz="1200" dirty="0" smtClean="0"/>
                <a:t>Появление субъектов развития территории  </a:t>
              </a:r>
              <a:endParaRPr lang="ru-RU" sz="1200" dirty="0"/>
            </a:p>
            <a:p>
              <a:endParaRPr lang="ru-RU" sz="1100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241164" y="1858267"/>
              <a:ext cx="747000" cy="10792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/>
            <a:p>
              <a:pPr lvl="0" algn="l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6284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2200" dirty="0" smtClean="0"/>
              <a:t>ДЦП </a:t>
            </a:r>
            <a:r>
              <a:rPr lang="ru-RU" sz="2200" dirty="0"/>
              <a:t>«Развитие малого и среднего предпринимательства в Томской области на период 2011 - 2014 годов»</a:t>
            </a:r>
            <a:br>
              <a:rPr lang="ru-RU" sz="22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784190029"/>
              </p:ext>
            </p:extLst>
          </p:nvPr>
        </p:nvGraphicFramePr>
        <p:xfrm>
          <a:off x="179512" y="980728"/>
          <a:ext cx="3668216" cy="327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995936" y="980729"/>
            <a:ext cx="4690864" cy="352839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Вовлечение молодежи в предпринимательскую деятельность может быть достигнуто комплексным, межведомственным взаимодействием по созданию молодежной предпринимательской среды в регионе. Для реализации данной задачи требуется консолидация усилий исполнительных органов государственной власти Томской области, местного самоуправления, организаций научно-образовательного комплекса, инновационной инфраструктуры, объединений предпринимателей, экспертных сообществ, молодежных групп.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7733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066" y="260648"/>
            <a:ext cx="8229600" cy="792088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/>
              <a:t>С 2011г. Программа </a:t>
            </a:r>
            <a:r>
              <a:rPr lang="ru-RU" sz="2000" dirty="0" smtClean="0"/>
              <a:t>организации предпринимательских сетей и среды развития 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6989" y="4653136"/>
            <a:ext cx="7821694" cy="12939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83568" y="4829020"/>
            <a:ext cx="1728192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Страт. семинар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67836" y="4829020"/>
            <a:ext cx="1728192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</a:t>
            </a:r>
            <a:r>
              <a:rPr lang="ru-RU" dirty="0" smtClean="0">
                <a:solidFill>
                  <a:schemeClr val="tx1"/>
                </a:solidFill>
              </a:rPr>
              <a:t>бучение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72200" y="4831977"/>
            <a:ext cx="1728192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Сопровождение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55776" y="4829020"/>
            <a:ext cx="1728192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Бизнес-лагерь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051720" y="5373216"/>
            <a:ext cx="5348968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Формирование инфраструктуры поддержки и связей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365182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2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94846361"/>
              </p:ext>
            </p:extLst>
          </p:nvPr>
        </p:nvGraphicFramePr>
        <p:xfrm>
          <a:off x="457200" y="1600201"/>
          <a:ext cx="3538736" cy="2692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17317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Модель </a:t>
            </a:r>
            <a:r>
              <a:rPr lang="ru-RU" dirty="0" err="1" smtClean="0"/>
              <a:t>бизнес-лагеря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Компетентностный</a:t>
            </a:r>
            <a:r>
              <a:rPr lang="ru-RU" b="1" dirty="0" smtClean="0"/>
              <a:t> характер: </a:t>
            </a:r>
          </a:p>
          <a:p>
            <a:pPr>
              <a:buNone/>
            </a:pPr>
            <a:r>
              <a:rPr lang="ru-RU" dirty="0" smtClean="0"/>
              <a:t>1)</a:t>
            </a:r>
            <a:r>
              <a:rPr lang="ru-RU" dirty="0" err="1" smtClean="0"/>
              <a:t>креативность</a:t>
            </a:r>
            <a:r>
              <a:rPr lang="ru-RU" dirty="0" smtClean="0"/>
              <a:t>, аналитика, коммуникация, нацеленность на результат</a:t>
            </a:r>
          </a:p>
          <a:p>
            <a:pPr lvl="0">
              <a:buNone/>
            </a:pPr>
            <a:r>
              <a:rPr lang="ru-RU" dirty="0" smtClean="0"/>
              <a:t>2) структура </a:t>
            </a:r>
            <a:r>
              <a:rPr lang="ru-RU" dirty="0" smtClean="0"/>
              <a:t>программы содержит деятельность по типу </a:t>
            </a:r>
            <a:r>
              <a:rPr lang="ru-RU" i="1" dirty="0" smtClean="0"/>
              <a:t>«проба», «освоение способов», «применение», «анализ и оценка».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Проектная сессия – 3 дня </a:t>
            </a:r>
            <a:r>
              <a:rPr lang="ru-RU" b="1" dirty="0" smtClean="0"/>
              <a:t>погружения: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1</a:t>
            </a:r>
            <a:r>
              <a:rPr lang="ru-RU" dirty="0" smtClean="0"/>
              <a:t>) введение в тему развития территории и формирование отношения к ней, </a:t>
            </a:r>
          </a:p>
          <a:p>
            <a:pPr>
              <a:buNone/>
            </a:pPr>
            <a:r>
              <a:rPr lang="ru-RU" dirty="0" smtClean="0"/>
              <a:t>2) проектирование (постановка задачи, порождение проектных идей решения задачи, оформление и предъявление инициативы, анализ ресурсов, выработка </a:t>
            </a:r>
            <a:r>
              <a:rPr lang="ru-RU" dirty="0" err="1" smtClean="0"/>
              <a:t>стратегемы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3) открытая экспертиза проектов </a:t>
            </a:r>
          </a:p>
          <a:p>
            <a:pPr>
              <a:buNone/>
            </a:pPr>
            <a:r>
              <a:rPr lang="ru-RU" dirty="0" smtClean="0"/>
              <a:t>4) выработка стратегии взаимодействия для успешной реализации инициатив и проектных решений.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109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IMG_28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58246" cy="5575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РЕЗУЛЬТАТЫ АПРОБАЦИИ </a:t>
            </a:r>
            <a:r>
              <a:rPr lang="ru-RU" b="1" dirty="0"/>
              <a:t>МОДЕЛИ</a:t>
            </a:r>
            <a:br>
              <a:rPr lang="ru-RU" b="1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71472" y="928671"/>
            <a:ext cx="8229600" cy="857255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С  весны 2012 г. 11 </a:t>
            </a:r>
            <a:r>
              <a:rPr lang="ru-RU" sz="2000" dirty="0" err="1" smtClean="0"/>
              <a:t>бизнес-лагерей</a:t>
            </a:r>
            <a:endParaRPr lang="ru-RU" sz="2000" dirty="0" smtClean="0"/>
          </a:p>
          <a:p>
            <a:pPr algn="just"/>
            <a:r>
              <a:rPr lang="ru-RU" sz="2000" dirty="0" smtClean="0"/>
              <a:t>228 школьников, 198 студентов учреждений НПО</a:t>
            </a:r>
            <a:endParaRPr lang="ru-RU" sz="2000" dirty="0" smtClean="0"/>
          </a:p>
        </p:txBody>
      </p:sp>
      <p:sp>
        <p:nvSpPr>
          <p:cNvPr id="4" name="Объект 4"/>
          <p:cNvSpPr txBox="1">
            <a:spLocks/>
          </p:cNvSpPr>
          <p:nvPr/>
        </p:nvSpPr>
        <p:spPr>
          <a:xfrm>
            <a:off x="609600" y="2152640"/>
            <a:ext cx="8229600" cy="441963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Появление молодых людей, желающих заниматься предпринимательством  (60% участников мероприятий)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Повышение мотивации к жизни в сельской местности и малых городах для реализации своего проекта (35- 42%), к участию в обсуждении направлений развития (90%)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Формирование экономических цепочек (8 стратегических сетевых проектов в трех муниципалитетах)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Включение  предпринимательских групп в обсуждение и решение задач стратегического развития территории (Совет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предпринимателей-Асино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Становление механизмов и форм   взаимодействия разных субъектов по поводу решения задач развития территории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67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Вопросы для обсуждения к сообществу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Стиль жизни, на который ориентированы образовательные программы, формирующие предпринимательские компетенции?</a:t>
            </a:r>
          </a:p>
          <a:p>
            <a:r>
              <a:rPr lang="ru-RU" sz="2400" dirty="0" smtClean="0"/>
              <a:t>«</a:t>
            </a:r>
            <a:r>
              <a:rPr lang="ru-RU" sz="2400" dirty="0" err="1" smtClean="0"/>
              <a:t>Цивилизационный</a:t>
            </a:r>
            <a:r>
              <a:rPr lang="ru-RU" sz="2400" dirty="0" smtClean="0"/>
              <a:t> насос» и самоопределение молодёжи?</a:t>
            </a:r>
          </a:p>
          <a:p>
            <a:r>
              <a:rPr lang="ru-RU" sz="2400" dirty="0" smtClean="0"/>
              <a:t>Состав и подготовка преподавателей?</a:t>
            </a:r>
          </a:p>
          <a:p>
            <a:r>
              <a:rPr lang="ru-RU" sz="2400" dirty="0" smtClean="0"/>
              <a:t>Участие образования в модели поддержки предпринимательских проектов?</a:t>
            </a:r>
          </a:p>
          <a:p>
            <a:r>
              <a:rPr lang="ru-RU" sz="2400" dirty="0" smtClean="0"/>
              <a:t>Межотраслевое взаимодействие?</a:t>
            </a:r>
          </a:p>
          <a:p>
            <a:r>
              <a:rPr lang="ru-RU" sz="2400" dirty="0" smtClean="0"/>
              <a:t>Участие в управлении развитием территории?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8597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b="1" dirty="0" smtClean="0"/>
              <a:t>НИ Томский </a:t>
            </a:r>
            <a:r>
              <a:rPr lang="ru-RU" sz="3200" b="1" dirty="0" smtClean="0"/>
              <a:t>государственный университет</a:t>
            </a:r>
            <a:br>
              <a:rPr lang="ru-RU" sz="3200" b="1" dirty="0" smtClean="0"/>
            </a:br>
            <a:r>
              <a:rPr lang="ru-RU" sz="3200" b="1" dirty="0" smtClean="0"/>
              <a:t>НОЦ «Институт инноваций в образовании»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 smtClean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defRPr/>
            </a:pPr>
            <a:endParaRPr lang="ru-RU" dirty="0" smtClean="0"/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ГОТОВЫ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К СОТРУДНИЧЕСТВУ!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ru-RU" b="1" dirty="0" smtClean="0"/>
              <a:t>тел</a:t>
            </a:r>
            <a:r>
              <a:rPr lang="ru-RU" b="1" dirty="0" smtClean="0"/>
              <a:t>.(3822) 529-873</a:t>
            </a:r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en-US" b="1" dirty="0" smtClean="0">
                <a:hlinkClick r:id="rId2"/>
              </a:rPr>
              <a:t>noc@psy.tsu.ru</a:t>
            </a:r>
            <a:endParaRPr lang="en-US" b="1" dirty="0" smtClean="0"/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en-US" b="1" dirty="0" smtClean="0">
                <a:hlinkClick r:id="rId3"/>
              </a:rPr>
              <a:t>www.ii.tsu.ru</a:t>
            </a:r>
            <a:endParaRPr lang="ru-RU" b="1" dirty="0" smtClean="0"/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ru-RU" b="1" dirty="0" smtClean="0"/>
              <a:t>Григоренко Екатерина Валентиновна</a:t>
            </a:r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en-US" b="1" dirty="0" smtClean="0">
                <a:hlinkClick r:id="rId4"/>
              </a:rPr>
              <a:t>kgrig@inbox.ru</a:t>
            </a:r>
            <a:endParaRPr lang="en-US" b="1" dirty="0" smtClean="0"/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en-US" b="1" dirty="0" smtClean="0"/>
              <a:t>89039509599</a:t>
            </a:r>
            <a:endParaRPr lang="ru-RU" b="1" dirty="0" smtClean="0"/>
          </a:p>
          <a:p>
            <a:pPr algn="ctr" eaLnBrk="1" hangingPunct="1">
              <a:buFont typeface="Georgia" pitchFamily="18" charset="0"/>
              <a:buNone/>
              <a:defRPr/>
            </a:pPr>
            <a:endParaRPr lang="ru-RU" dirty="0" smtClean="0"/>
          </a:p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IMG_32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85794"/>
            <a:ext cx="6686568" cy="50149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474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629</Words>
  <Application>Microsoft Office PowerPoint</Application>
  <PresentationFormat>Экран (4:3)</PresentationFormat>
  <Paragraphs>116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 Департамент развития предпринимательства и реального сектора экономики Томской области     НОЦ «Институт инноваций в образовании» Национального исследовательского Томского государственного университета </vt:lpstr>
      <vt:lpstr>Слайд 3</vt:lpstr>
      <vt:lpstr>Условия развития территории</vt:lpstr>
      <vt:lpstr>Роль молодежного предпринимательства в социально-экономическом развитии области </vt:lpstr>
      <vt:lpstr>   ДЦП «Развитие малого и среднего предпринимательства в Томской области на период 2011 - 2014 годов»   </vt:lpstr>
      <vt:lpstr>С 2011г. Программа организации предпринимательских сетей и среды развития </vt:lpstr>
      <vt:lpstr>Модель бизнес-лагеря</vt:lpstr>
      <vt:lpstr>Слайд 9</vt:lpstr>
      <vt:lpstr>РЕЗУЛЬТАТЫ АПРОБАЦИИ МОДЕЛИ </vt:lpstr>
      <vt:lpstr>Вопросы для обсуждения к сообществу</vt:lpstr>
      <vt:lpstr>   НИ Томский государственный университет НОЦ «Институт инноваций в образовании» 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НОЦ «Институт инноваций в образовании» Национального исследовательского Томского государственного университета</dc:title>
  <dc:creator>Суханова</dc:creator>
  <cp:lastModifiedBy>КАТЕРИНА</cp:lastModifiedBy>
  <cp:revision>76</cp:revision>
  <cp:lastPrinted>2013-09-24T09:25:16Z</cp:lastPrinted>
  <dcterms:created xsi:type="dcterms:W3CDTF">2013-02-27T02:59:56Z</dcterms:created>
  <dcterms:modified xsi:type="dcterms:W3CDTF">2013-10-22T02:40:18Z</dcterms:modified>
</cp:coreProperties>
</file>