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23"/>
  </p:notesMasterIdLst>
  <p:sldIdLst>
    <p:sldId id="256" r:id="rId3"/>
    <p:sldId id="258" r:id="rId4"/>
    <p:sldId id="259" r:id="rId5"/>
    <p:sldId id="276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7" r:id="rId16"/>
    <p:sldId id="270" r:id="rId17"/>
    <p:sldId id="271" r:id="rId18"/>
    <p:sldId id="272" r:id="rId19"/>
    <p:sldId id="275" r:id="rId20"/>
    <p:sldId id="274" r:id="rId21"/>
    <p:sldId id="273" r:id="rId22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Arial" charset="0"/>
            </a:endParaRPr>
          </a:p>
        </p:txBody>
      </p:sp>
      <p:sp>
        <p:nvSpPr>
          <p:cNvPr id="3074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Arial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Arial" charset="0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68625" cy="4540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215900" indent="-214313" algn="r">
              <a:buClrTx/>
              <a:buSzPct val="45000"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rgbClr val="000000"/>
                </a:solidFill>
                <a:cs typeface="Segoe UI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534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8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Arial" charset="0"/>
            </a:endParaRP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marL="215900" indent="-214313" algn="r">
              <a:buClrTx/>
              <a:buSzPct val="45000"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rgbClr val="000000"/>
                </a:solidFill>
                <a:cs typeface="Segoe UI" charset="0"/>
              </a:defRPr>
            </a:lvl1pPr>
          </a:lstStyle>
          <a:p>
            <a:pPr>
              <a:defRPr/>
            </a:pPr>
            <a:fld id="{2B307419-A4BD-4729-9DA0-D23F29A5FE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35D01813-8F8C-4026-9EE3-0BBFB22F2C66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86B839DF-5852-4965-B2D1-E2F92B8E7229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256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56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3213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C8748046-4DA3-4ED5-878D-C2B0B7964D39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266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66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3213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0E21282F-B8F2-497E-9FDF-B438C17A2ED8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276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7652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62C2C336-7976-4EEC-9B5A-CF52AE68B221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867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E2E5C96D-AA13-49E3-8AA7-B062682E774E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296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9700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ea typeface="Microsoft YaHei" charset="0"/>
              <a:cs typeface="Microsoft YaHei" charset="0"/>
            </a:endParaRPr>
          </a:p>
        </p:txBody>
      </p:sp>
      <p:sp>
        <p:nvSpPr>
          <p:cNvPr id="29701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CCC4A4CD-9B4D-4679-8F75-3CA12FCEC022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0724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65283BAE-2469-48C3-8D5C-B95F10BCFFDB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317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1748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91F03FB7-FC78-4ABC-9D6C-B20DC460A192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327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2772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7D4689D9-9A86-4365-9367-859FA5EB906F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337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48D4CF33-9AC7-443E-B055-060681AF51DC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4820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733DDBF7-A3F4-4D36-85B2-263B5C633229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358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5844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C2601104-6F50-462F-AB4B-3F8A76D50803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368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6868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7466856F-3EC0-4A6B-9A85-E1AB0E98EF94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378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7892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68325672-9890-4F10-AF34-F82FCE2DAEFD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389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891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F95DAAAE-1E8B-412C-A400-40D9698E42A5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399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9940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8597FB33-AF03-41FC-931D-42D9E802B764}" type="slidenum">
              <a:rPr lang="ru-RU" smtClean="0"/>
              <a:pPr/>
              <a:t>18</a:t>
            </a:fld>
            <a:endParaRPr lang="ru-RU" smtClean="0"/>
          </a:p>
        </p:txBody>
      </p:sp>
      <p:sp>
        <p:nvSpPr>
          <p:cNvPr id="245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4580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E8301037-9EC2-4063-9292-21437677CDA5}" type="slidenum">
              <a:rPr lang="ru-RU" smtClean="0"/>
              <a:pPr/>
              <a:t>20</a:t>
            </a:fld>
            <a:endParaRPr lang="ru-RU" smtClean="0"/>
          </a:p>
        </p:txBody>
      </p:sp>
      <p:sp>
        <p:nvSpPr>
          <p:cNvPr id="40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0964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83399-AE01-4ABD-88DC-6CD966FB93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FA746-6A6D-4B4F-898B-BFB014BC3C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5F38E-9021-492B-9ED5-6B6437B8F9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3400" y="838200"/>
            <a:ext cx="3960813" cy="3976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838200"/>
            <a:ext cx="3960812" cy="3976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0DD0A-9616-497D-9A25-EE6135920E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C774DA-77B2-4A11-97F7-FB5D73ADDB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34FFF-EBE6-4A9C-B695-F619CD0556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48387-0EC5-4E74-9780-4447B5BC02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ACE32-B2D3-4847-A0AD-EED340FD75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142804-F56A-4493-AC86-3D21204859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2577B-F180-4F79-B28E-08B7B51845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6413" y="0"/>
            <a:ext cx="2284412" cy="4814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4013" cy="4814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BF0E9-27D8-4EE0-AF6D-48A10E28C7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E1689-39EB-44D2-83F0-DA6394E526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1FC6E7-738A-4A7D-8F84-CB3C7DD1B9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2815B-517C-44CE-9691-961AA85D75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3400" y="838200"/>
            <a:ext cx="3960813" cy="3976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838200"/>
            <a:ext cx="3960812" cy="3976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53191-5101-4110-9CE3-777B55F909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716769-7E3F-4830-A66B-1DC1447CE5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0E5CB5-2AE3-43A2-BB7D-A028F5826B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7009F-FD60-436D-8275-391CC4EC79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F2045-09C4-4AED-AA39-C6BE7AE33A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FA4F77-6B1E-4BA1-AEB5-54C04605B9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737A3C-D279-4110-A156-75E895618F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6413" y="0"/>
            <a:ext cx="2284412" cy="4814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4013" cy="4814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94751-A249-4884-B918-645E725D0B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0825" cy="758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DD8CEF-1ED0-4C86-BA29-4EA4219178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838200"/>
            <a:ext cx="8074025" cy="39766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0825" cy="758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Arial" charset="0"/>
            </a:endParaRP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629400"/>
            <a:ext cx="2895600" cy="2286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39000" y="6629400"/>
            <a:ext cx="1901825" cy="2254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fld id="{B7E05412-E8CE-4C66-BA42-8D3FEC6FD6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latin typeface="Impact" pitchFamily="32" charset="0"/>
          <a:ea typeface="Microsoft YaHei" charset="0"/>
          <a:cs typeface="Microsoft YaHei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latin typeface="Impact" pitchFamily="32" charset="0"/>
          <a:ea typeface="Microsoft YaHei" charset="0"/>
          <a:cs typeface="Microsoft YaHei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latin typeface="Impact" pitchFamily="32" charset="0"/>
          <a:ea typeface="Microsoft YaHei" charset="0"/>
          <a:cs typeface="Microsoft YaHei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latin typeface="Impact" pitchFamily="32" charset="0"/>
          <a:ea typeface="Microsoft YaHei" charset="0"/>
          <a:cs typeface="Microsoft YaHei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latin typeface="Impact" pitchFamily="32" charset="0"/>
          <a:ea typeface="Microsoft YaHei" charset="0"/>
          <a:cs typeface="Microsoft YaHei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latin typeface="Impact" pitchFamily="32" charset="0"/>
          <a:ea typeface="Microsoft YaHei" charset="0"/>
          <a:cs typeface="Microsoft YaHei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latin typeface="Impact" pitchFamily="32" charset="0"/>
          <a:ea typeface="Microsoft YaHei" charset="0"/>
          <a:cs typeface="Microsoft YaHei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latin typeface="Impact" pitchFamily="32" charset="0"/>
          <a:ea typeface="Microsoft YaHei" charset="0"/>
          <a:cs typeface="Microsoft YaHei" charset="0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Franklin Gothic Demi" charset="0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Franklin Gothic Demi" charset="0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Franklin Gothic Demi" charset="0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Franklin Gothic Demi" charset="0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Franklin Gothic Demi" charset="0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Franklin Gothic Demi" charset="0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Franklin Gothic Demi" charset="0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Franklin Gothic Demi" charset="0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838200"/>
            <a:ext cx="8074025" cy="39766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0825" cy="758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Arial" charset="0"/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124200" y="6629400"/>
            <a:ext cx="2895600" cy="2286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Arial" charset="0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39000" y="6629400"/>
            <a:ext cx="1901825" cy="2254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</a:tabLst>
              <a:defRPr sz="900">
                <a:solidFill>
                  <a:srgbClr val="FFFFFF"/>
                </a:solidFill>
                <a:latin typeface="Franklin Gothic Heavy" charset="0"/>
                <a:cs typeface="Segoe UI" charset="0"/>
              </a:defRPr>
            </a:lvl1pPr>
          </a:lstStyle>
          <a:p>
            <a:pPr>
              <a:defRPr/>
            </a:pPr>
            <a:fld id="{2C9C3D2C-0CD9-44CB-9184-2224ECD87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latin typeface="Impact" pitchFamily="32" charset="0"/>
          <a:ea typeface="Microsoft YaHei" charset="0"/>
          <a:cs typeface="Microsoft YaHei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latin typeface="Impact" pitchFamily="32" charset="0"/>
          <a:ea typeface="Microsoft YaHei" charset="0"/>
          <a:cs typeface="Microsoft YaHei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latin typeface="Impact" pitchFamily="32" charset="0"/>
          <a:ea typeface="Microsoft YaHei" charset="0"/>
          <a:cs typeface="Microsoft YaHei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latin typeface="Impact" pitchFamily="32" charset="0"/>
          <a:ea typeface="Microsoft YaHei" charset="0"/>
          <a:cs typeface="Microsoft YaHei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latin typeface="Impact" pitchFamily="32" charset="0"/>
          <a:ea typeface="Microsoft YaHei" charset="0"/>
          <a:cs typeface="Microsoft YaHei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latin typeface="Impact" pitchFamily="32" charset="0"/>
          <a:ea typeface="Microsoft YaHei" charset="0"/>
          <a:cs typeface="Microsoft YaHei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latin typeface="Impact" pitchFamily="32" charset="0"/>
          <a:ea typeface="Microsoft YaHei" charset="0"/>
          <a:cs typeface="Microsoft YaHei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latin typeface="Impact" pitchFamily="32" charset="0"/>
          <a:ea typeface="Microsoft YaHei" charset="0"/>
          <a:cs typeface="Microsoft YaHei" charset="0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H:\19_11_2014\&#1090;&#1077;&#1083;&#1077;&#1090;&#1077;&#1083;&#1077;.avi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8.png"/><Relationship Id="rId11" Type="http://schemas.openxmlformats.org/officeDocument/2006/relationships/image" Target="../media/image43.jpeg"/><Relationship Id="rId5" Type="http://schemas.openxmlformats.org/officeDocument/2006/relationships/image" Target="../media/image37.png"/><Relationship Id="rId10" Type="http://schemas.openxmlformats.org/officeDocument/2006/relationships/image" Target="../media/image42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"/>
          <p:cNvSpPr txBox="1">
            <a:spLocks noChangeArrowheads="1"/>
          </p:cNvSpPr>
          <p:nvPr/>
        </p:nvSpPr>
        <p:spPr bwMode="auto">
          <a:xfrm>
            <a:off x="0" y="1071563"/>
            <a:ext cx="9144000" cy="1214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4800" b="1">
                <a:solidFill>
                  <a:srgbClr val="FFFFFF"/>
                </a:solidFill>
                <a:latin typeface="Franklin Gothic Heavy" charset="0"/>
              </a:rPr>
              <a:t>Телестудия «Юность»</a:t>
            </a:r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875" y="2276475"/>
            <a:ext cx="3924300" cy="1973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6" name="Text Box 3"/>
          <p:cNvSpPr txBox="1">
            <a:spLocks noChangeArrowheads="1"/>
          </p:cNvSpPr>
          <p:nvPr/>
        </p:nvSpPr>
        <p:spPr bwMode="auto">
          <a:xfrm>
            <a:off x="1476375" y="4149725"/>
            <a:ext cx="6731000" cy="2357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2000" b="1" dirty="0">
                <a:solidFill>
                  <a:srgbClr val="000000"/>
                </a:solidFill>
                <a:latin typeface="Franklin Gothic Demi" charset="0"/>
              </a:rPr>
              <a:t>Проектная группа: </a:t>
            </a:r>
          </a:p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2000" b="1" dirty="0" err="1">
                <a:solidFill>
                  <a:srgbClr val="000000"/>
                </a:solidFill>
                <a:latin typeface="Franklin Gothic Demi" charset="0"/>
              </a:rPr>
              <a:t>Гайфуллина</a:t>
            </a:r>
            <a:r>
              <a:rPr lang="ru-RU" sz="2000" b="1" dirty="0">
                <a:solidFill>
                  <a:srgbClr val="000000"/>
                </a:solidFill>
                <a:latin typeface="Franklin Gothic Demi" charset="0"/>
              </a:rPr>
              <a:t> Анастасия, ученица 11 класса</a:t>
            </a:r>
          </a:p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2000" b="1" dirty="0" err="1">
                <a:solidFill>
                  <a:srgbClr val="000000"/>
                </a:solidFill>
                <a:latin typeface="Franklin Gothic Demi" charset="0"/>
              </a:rPr>
              <a:t>Плешко</a:t>
            </a:r>
            <a:r>
              <a:rPr lang="ru-RU" sz="2000" b="1" dirty="0">
                <a:solidFill>
                  <a:srgbClr val="000000"/>
                </a:solidFill>
                <a:latin typeface="Franklin Gothic Demi" charset="0"/>
              </a:rPr>
              <a:t> Андрей, ученик 10 класса</a:t>
            </a:r>
          </a:p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2000" b="1" dirty="0" err="1" smtClean="0">
                <a:solidFill>
                  <a:srgbClr val="000000"/>
                </a:solidFill>
                <a:latin typeface="Franklin Gothic Demi" charset="0"/>
              </a:rPr>
              <a:t>Гармаева</a:t>
            </a:r>
            <a:r>
              <a:rPr lang="ru-RU" sz="2000" b="1" dirty="0" smtClean="0">
                <a:solidFill>
                  <a:srgbClr val="000000"/>
                </a:solidFill>
                <a:latin typeface="Franklin Gothic Demi" charset="0"/>
              </a:rPr>
              <a:t> Елизавета, ученица 9 класса</a:t>
            </a:r>
            <a:endParaRPr lang="ru-RU" sz="2000" b="1" dirty="0">
              <a:solidFill>
                <a:srgbClr val="000000"/>
              </a:solidFill>
              <a:latin typeface="Franklin Gothic Demi" charset="0"/>
            </a:endParaRPr>
          </a:p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2000" b="1" dirty="0" err="1">
                <a:solidFill>
                  <a:srgbClr val="000000"/>
                </a:solidFill>
                <a:latin typeface="Franklin Gothic Demi" charset="0"/>
              </a:rPr>
              <a:t>Гайфуллин</a:t>
            </a:r>
            <a:r>
              <a:rPr lang="ru-RU" sz="2000" b="1" dirty="0">
                <a:solidFill>
                  <a:srgbClr val="000000"/>
                </a:solidFill>
                <a:latin typeface="Franklin Gothic Demi" charset="0"/>
              </a:rPr>
              <a:t> Д.Р., учитель информатики</a:t>
            </a:r>
          </a:p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2000" b="1" dirty="0">
                <a:solidFill>
                  <a:srgbClr val="000000"/>
                </a:solidFill>
                <a:latin typeface="Franklin Gothic Demi" charset="0"/>
              </a:rPr>
              <a:t>Руководитель:</a:t>
            </a:r>
          </a:p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2000" b="1" dirty="0" err="1">
                <a:solidFill>
                  <a:srgbClr val="000000"/>
                </a:solidFill>
                <a:latin typeface="Franklin Gothic Demi" charset="0"/>
              </a:rPr>
              <a:t>Плешко</a:t>
            </a:r>
            <a:r>
              <a:rPr lang="ru-RU" sz="2000" b="1" dirty="0">
                <a:solidFill>
                  <a:srgbClr val="000000"/>
                </a:solidFill>
                <a:latin typeface="Franklin Gothic Demi" charset="0"/>
              </a:rPr>
              <a:t> С.В., педагог-организатор</a:t>
            </a:r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0" y="214313"/>
            <a:ext cx="9144000" cy="1214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3200" b="1">
                <a:solidFill>
                  <a:srgbClr val="000000"/>
                </a:solidFill>
                <a:latin typeface="Franklin Gothic Heavy" charset="0"/>
              </a:rPr>
              <a:t>МБОУ Куяновская СОШ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132856"/>
            <a:ext cx="4133366" cy="27555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0" name="Picture 2" descr="C:\Users\user\Downloads\Page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1196752"/>
            <a:ext cx="2170493" cy="3068960"/>
          </a:xfrm>
          <a:prstGeom prst="rect">
            <a:avLst/>
          </a:prstGeom>
          <a:noFill/>
        </p:spPr>
      </p:pic>
      <p:pic>
        <p:nvPicPr>
          <p:cNvPr id="2051" name="Picture 3" descr="C:\Users\user\Downloads\1 стр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2492896"/>
            <a:ext cx="2265471" cy="3203253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5488" y="1008063"/>
            <a:ext cx="3743325" cy="28082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0725" y="3168650"/>
            <a:ext cx="3743325" cy="28082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92613" y="3168650"/>
            <a:ext cx="3743325" cy="28082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9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7700" y="1008063"/>
            <a:ext cx="3743325" cy="28082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33400" y="838200"/>
            <a:ext cx="8077200" cy="525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2900" indent="-339725">
              <a:spcBef>
                <a:spcPts val="600"/>
              </a:spcBef>
              <a:buClrTx/>
              <a:buFontTx/>
              <a:buNone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Segoe Script" pitchFamily="32" charset="0"/>
              </a:rPr>
              <a:t>	</a:t>
            </a:r>
          </a:p>
          <a:p>
            <a:pPr marL="342900" indent="-339725">
              <a:spcBef>
                <a:spcPts val="600"/>
              </a:spcBef>
              <a:buClrTx/>
              <a:buFontTx/>
              <a:buNone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</a:pPr>
            <a:endParaRPr lang="ru-RU" sz="2000" b="1" dirty="0">
              <a:solidFill>
                <a:srgbClr val="000000"/>
              </a:solidFill>
              <a:latin typeface="Segoe Script" pitchFamily="32" charset="0"/>
            </a:endParaRPr>
          </a:p>
          <a:p>
            <a:pPr marL="342900" indent="-339725">
              <a:spcBef>
                <a:spcPts val="600"/>
              </a:spcBef>
              <a:buClrTx/>
              <a:buFontTx/>
              <a:buNone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Segoe Script" pitchFamily="32" charset="0"/>
              </a:rPr>
              <a:t>	</a:t>
            </a:r>
            <a:r>
              <a:rPr lang="ru-RU" sz="3600" b="1" dirty="0" smtClean="0">
                <a:solidFill>
                  <a:srgbClr val="000000"/>
                </a:solidFill>
                <a:latin typeface="Segoe Script" pitchFamily="32" charset="0"/>
              </a:rPr>
              <a:t>П</a:t>
            </a:r>
            <a:r>
              <a:rPr lang="ru-RU" sz="3600" b="1" dirty="0" smtClean="0">
                <a:solidFill>
                  <a:srgbClr val="000000"/>
                </a:solidFill>
                <a:latin typeface="Segoe Script" pitchFamily="32" charset="0"/>
              </a:rPr>
              <a:t>роблема:</a:t>
            </a:r>
          </a:p>
          <a:p>
            <a:pPr marL="342900" indent="-339725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</a:pPr>
            <a:r>
              <a:rPr lang="ru-RU" sz="2800" b="1" dirty="0" smtClean="0">
                <a:solidFill>
                  <a:srgbClr val="000000"/>
                </a:solidFill>
                <a:latin typeface="Segoe Script" pitchFamily="32" charset="0"/>
              </a:rPr>
              <a:t>Отсутствие информационной освещенности мероприятий в интересной, </a:t>
            </a:r>
            <a:r>
              <a:rPr lang="ru-RU" sz="2800" b="1" dirty="0" err="1" smtClean="0">
                <a:solidFill>
                  <a:srgbClr val="000000"/>
                </a:solidFill>
                <a:latin typeface="Segoe Script" pitchFamily="32" charset="0"/>
              </a:rPr>
              <a:t>креативной</a:t>
            </a:r>
            <a:r>
              <a:rPr lang="ru-RU" sz="2800" b="1" dirty="0" smtClean="0">
                <a:solidFill>
                  <a:srgbClr val="000000"/>
                </a:solidFill>
                <a:latin typeface="Segoe Script" pitchFamily="32" charset="0"/>
              </a:rPr>
              <a:t> форме, которая способствовала бы большей вовлеченности учащихся в различную деятельность.</a:t>
            </a:r>
            <a:endParaRPr lang="ru-RU" sz="2800" b="1" dirty="0" smtClean="0">
              <a:solidFill>
                <a:srgbClr val="000000"/>
              </a:solidFill>
              <a:latin typeface="Segoe Script" pitchFamily="32" charset="0"/>
            </a:endParaRPr>
          </a:p>
          <a:p>
            <a:pPr marL="342900" indent="-339725">
              <a:spcBef>
                <a:spcPts val="600"/>
              </a:spcBef>
              <a:buClrTx/>
              <a:buFontTx/>
              <a:buNone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</a:pPr>
            <a:endParaRPr lang="ru-RU" sz="2000" b="1" dirty="0">
              <a:solidFill>
                <a:srgbClr val="000000"/>
              </a:solidFill>
              <a:latin typeface="Segoe Script" pitchFamily="32" charset="0"/>
            </a:endParaRPr>
          </a:p>
          <a:p>
            <a:pPr marL="342900" indent="-339725">
              <a:spcBef>
                <a:spcPts val="600"/>
              </a:spcBef>
              <a:buClrTx/>
              <a:buFontTx/>
              <a:buNone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</a:pPr>
            <a:endParaRPr lang="ru-RU" sz="2000" b="1" dirty="0">
              <a:solidFill>
                <a:srgbClr val="000000"/>
              </a:solidFill>
              <a:latin typeface="Segoe Script" pitchFamily="3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3600">
                <a:solidFill>
                  <a:srgbClr val="FFFFFF"/>
                </a:solidFill>
                <a:latin typeface="Impact" pitchFamily="32" charset="0"/>
              </a:rPr>
              <a:t>Актуальность</a:t>
            </a:r>
          </a:p>
        </p:txBody>
      </p: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533400" y="838200"/>
            <a:ext cx="8077200" cy="525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2900" indent="-339725">
              <a:spcBef>
                <a:spcPts val="600"/>
              </a:spcBef>
              <a:buClrTx/>
              <a:buFontTx/>
              <a:buNone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Segoe Script" pitchFamily="32" charset="0"/>
              </a:rPr>
              <a:t>	</a:t>
            </a:r>
          </a:p>
          <a:p>
            <a:pPr marL="342900" indent="-339725">
              <a:spcBef>
                <a:spcPts val="600"/>
              </a:spcBef>
              <a:buClrTx/>
              <a:buFontTx/>
              <a:buNone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</a:pPr>
            <a:endParaRPr lang="ru-RU" sz="2000" b="1" dirty="0">
              <a:solidFill>
                <a:srgbClr val="000000"/>
              </a:solidFill>
              <a:latin typeface="Segoe Script" pitchFamily="32" charset="0"/>
            </a:endParaRPr>
          </a:p>
          <a:p>
            <a:pPr marL="342900" indent="-339725">
              <a:spcBef>
                <a:spcPts val="600"/>
              </a:spcBef>
              <a:buClrTx/>
              <a:buFontTx/>
              <a:buNone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Segoe Script" pitchFamily="32" charset="0"/>
              </a:rPr>
              <a:t>	Наличие в школе телестудии позволит решить проблемы с информированием учащихся, родителей о самых важных и значимых событиях, проблемах школы, что не оставит детей равнодушными к интересной жизни школы, а быть может, кто-то из обучающихся будет ориентирован на выбор будущей профессии.</a:t>
            </a:r>
          </a:p>
          <a:p>
            <a:pPr marL="342900" indent="-339725">
              <a:spcBef>
                <a:spcPts val="600"/>
              </a:spcBef>
              <a:buClrTx/>
              <a:buFontTx/>
              <a:buNone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Segoe Script" pitchFamily="32" charset="0"/>
              </a:rPr>
              <a:t> </a:t>
            </a:r>
          </a:p>
          <a:p>
            <a:pPr marL="342900" indent="-339725">
              <a:spcBef>
                <a:spcPts val="600"/>
              </a:spcBef>
              <a:buClrTx/>
              <a:buFontTx/>
              <a:buNone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</a:pPr>
            <a:endParaRPr lang="ru-RU" sz="2000" b="1" dirty="0">
              <a:solidFill>
                <a:srgbClr val="000000"/>
              </a:solidFill>
              <a:latin typeface="Segoe Script" pitchFamily="32" charset="0"/>
            </a:endParaRP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89763" y="3810000"/>
            <a:ext cx="1773237" cy="2514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3600">
                <a:solidFill>
                  <a:srgbClr val="FFFFFF"/>
                </a:solidFill>
                <a:latin typeface="Impact" pitchFamily="32" charset="0"/>
              </a:rPr>
              <a:t>Цель и задачи проекта:</a:t>
            </a:r>
          </a:p>
        </p:txBody>
      </p:sp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533400" y="838200"/>
            <a:ext cx="8077200" cy="525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2900" indent="-339725">
              <a:spcBef>
                <a:spcPts val="6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2000" b="1">
                <a:solidFill>
                  <a:srgbClr val="000000"/>
                </a:solidFill>
                <a:latin typeface="Segoe Script" pitchFamily="32" charset="0"/>
              </a:rPr>
              <a:t>Цель: </a:t>
            </a:r>
            <a:r>
              <a:rPr lang="ru-RU" sz="2000" b="1">
                <a:solidFill>
                  <a:srgbClr val="FF0000"/>
                </a:solidFill>
                <a:latin typeface="Segoe Script" pitchFamily="32" charset="0"/>
              </a:rPr>
              <a:t>создать школьную телестудию для расширения информационного пространства школы.</a:t>
            </a:r>
          </a:p>
          <a:p>
            <a:pPr marL="342900" indent="-339725">
              <a:spcBef>
                <a:spcPts val="6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2000" b="1">
                <a:solidFill>
                  <a:srgbClr val="000000"/>
                </a:solidFill>
                <a:latin typeface="Segoe Script" pitchFamily="32" charset="0"/>
              </a:rPr>
              <a:t>Задачи:</a:t>
            </a:r>
          </a:p>
          <a:p>
            <a:pPr marL="342900" indent="-339725">
              <a:spcBef>
                <a:spcPts val="5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2000" b="1">
                <a:solidFill>
                  <a:srgbClr val="000000"/>
                </a:solidFill>
                <a:latin typeface="Segoe Script" pitchFamily="32" charset="0"/>
              </a:rPr>
              <a:t>1. На базе школьного «Пресс-центр» организовать инициативную группу учащихся по реализации проекта.</a:t>
            </a:r>
          </a:p>
          <a:p>
            <a:pPr marL="342900" indent="-339725">
              <a:spcBef>
                <a:spcPts val="5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2000" b="1">
                <a:solidFill>
                  <a:srgbClr val="000000"/>
                </a:solidFill>
                <a:latin typeface="Segoe Script" pitchFamily="32" charset="0"/>
              </a:rPr>
              <a:t>2. Определить рубрики и телевизионные передачи, необходимые для освещения событий происходящих в школе и на селе.</a:t>
            </a:r>
          </a:p>
          <a:p>
            <a:pPr marL="342900" indent="-339725">
              <a:spcBef>
                <a:spcPts val="5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2000" b="1">
                <a:solidFill>
                  <a:srgbClr val="000000"/>
                </a:solidFill>
                <a:latin typeface="Segoe Script" pitchFamily="32" charset="0"/>
              </a:rPr>
              <a:t>3.Привлечь к работе над созданием рубрик и телевизионных передач учащихся школы.</a:t>
            </a:r>
          </a:p>
          <a:p>
            <a:pPr marL="342900" indent="-339725">
              <a:spcBef>
                <a:spcPts val="5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2000" b="1">
                <a:solidFill>
                  <a:srgbClr val="000000"/>
                </a:solidFill>
                <a:latin typeface="Segoe Script" pitchFamily="32" charset="0"/>
              </a:rPr>
              <a:t>4.С целью обсуждения и оценки учащимися  их родителями</a:t>
            </a:r>
          </a:p>
          <a:p>
            <a:pPr marL="342900" indent="-339725">
              <a:spcBef>
                <a:spcPts val="5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2000" b="1">
                <a:solidFill>
                  <a:srgbClr val="000000"/>
                </a:solidFill>
                <a:latin typeface="Segoe Script" pitchFamily="32" charset="0"/>
              </a:rPr>
              <a:t> и педагогами вышедших в эфир программ создать</a:t>
            </a:r>
          </a:p>
          <a:p>
            <a:pPr marL="342900" indent="-339725">
              <a:spcBef>
                <a:spcPts val="5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2000" b="1">
                <a:solidFill>
                  <a:srgbClr val="000000"/>
                </a:solidFill>
                <a:latin typeface="Segoe Script" pitchFamily="32" charset="0"/>
              </a:rPr>
              <a:t> Интернет-блог на сайте школы.</a:t>
            </a:r>
          </a:p>
          <a:p>
            <a:pPr marL="342900" indent="-339725">
              <a:spcBef>
                <a:spcPts val="5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ru-RU" sz="2000" b="1">
              <a:solidFill>
                <a:srgbClr val="000000"/>
              </a:solidFill>
              <a:latin typeface="Segoe Script" pitchFamily="32" charset="0"/>
            </a:endParaRPr>
          </a:p>
        </p:txBody>
      </p:sp>
      <p:pic>
        <p:nvPicPr>
          <p:cNvPr id="819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10463" y="3643313"/>
            <a:ext cx="1633537" cy="2608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3600" b="1">
                <a:solidFill>
                  <a:srgbClr val="FFFFFF"/>
                </a:solidFill>
                <a:latin typeface="Impact" pitchFamily="32" charset="0"/>
              </a:rPr>
              <a:t/>
            </a:r>
            <a:br>
              <a:rPr lang="ru-RU" sz="3600" b="1">
                <a:solidFill>
                  <a:srgbClr val="FFFFFF"/>
                </a:solidFill>
                <a:latin typeface="Impact" pitchFamily="32" charset="0"/>
              </a:rPr>
            </a:br>
            <a:r>
              <a:rPr lang="ru-RU" sz="3600" b="1">
                <a:solidFill>
                  <a:srgbClr val="FFFFFF"/>
                </a:solidFill>
                <a:latin typeface="Impact" pitchFamily="32" charset="0"/>
              </a:rPr>
              <a:t>Сроки реализации проекта:</a:t>
            </a:r>
            <a:br>
              <a:rPr lang="ru-RU" sz="3600" b="1">
                <a:solidFill>
                  <a:srgbClr val="FFFFFF"/>
                </a:solidFill>
                <a:latin typeface="Impact" pitchFamily="32" charset="0"/>
              </a:rPr>
            </a:br>
            <a:endParaRPr lang="ru-RU" sz="3600" b="1">
              <a:solidFill>
                <a:srgbClr val="FFFFFF"/>
              </a:solidFill>
              <a:latin typeface="Impact" pitchFamily="32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533400" y="838200"/>
            <a:ext cx="8077200" cy="525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2900" indent="-339725">
              <a:spcBef>
                <a:spcPts val="6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ru-RU" sz="2000" b="1">
              <a:solidFill>
                <a:srgbClr val="000000"/>
              </a:solidFill>
              <a:latin typeface="Segoe Script" pitchFamily="32" charset="0"/>
            </a:endParaRPr>
          </a:p>
          <a:p>
            <a:pPr marL="342900" indent="-339725">
              <a:spcBef>
                <a:spcPts val="6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ru-RU" sz="2000" b="1">
              <a:solidFill>
                <a:srgbClr val="000000"/>
              </a:solidFill>
              <a:latin typeface="Segoe Script" pitchFamily="32" charset="0"/>
            </a:endParaRPr>
          </a:p>
          <a:p>
            <a:pPr marL="342900" indent="-339725">
              <a:spcBef>
                <a:spcPts val="8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3200" b="1">
                <a:solidFill>
                  <a:srgbClr val="000000"/>
                </a:solidFill>
                <a:latin typeface="Segoe Script" pitchFamily="32" charset="0"/>
              </a:rPr>
              <a:t>1) Подготовительный этап: сентябрь 2013 г. </a:t>
            </a:r>
          </a:p>
          <a:p>
            <a:pPr marL="342900" indent="-339725">
              <a:spcBef>
                <a:spcPts val="8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3200" b="1">
                <a:solidFill>
                  <a:srgbClr val="000000"/>
                </a:solidFill>
                <a:latin typeface="Segoe Script" pitchFamily="32" charset="0"/>
              </a:rPr>
              <a:t>2) Практический этап: октябрь 2013 г. - декабрь 2013 г.</a:t>
            </a:r>
          </a:p>
          <a:p>
            <a:pPr marL="342900" indent="-339725">
              <a:spcBef>
                <a:spcPts val="8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3200" b="1">
                <a:solidFill>
                  <a:srgbClr val="000000"/>
                </a:solidFill>
                <a:latin typeface="Segoe Script" pitchFamily="32" charset="0"/>
              </a:rPr>
              <a:t>3) Обобщающий этап: май 2014 г.</a:t>
            </a:r>
          </a:p>
          <a:p>
            <a:pPr marL="342900" indent="-339725">
              <a:spcBef>
                <a:spcPts val="6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2000" b="1">
                <a:solidFill>
                  <a:srgbClr val="000000"/>
                </a:solidFill>
                <a:latin typeface="Segoe Script" pitchFamily="32" charset="0"/>
              </a:rPr>
              <a:t> </a:t>
            </a:r>
          </a:p>
          <a:p>
            <a:pPr marL="342900" indent="-339725">
              <a:spcBef>
                <a:spcPts val="6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ru-RU" sz="2000" b="1">
              <a:solidFill>
                <a:srgbClr val="000000"/>
              </a:solidFill>
              <a:latin typeface="Segoe Script" pitchFamily="3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3600">
                <a:solidFill>
                  <a:srgbClr val="FFFFFF"/>
                </a:solidFill>
                <a:latin typeface="Impact" pitchFamily="32" charset="0"/>
              </a:rPr>
              <a:t>Заседание Большого Ученического Совета</a:t>
            </a: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38" y="928688"/>
            <a:ext cx="6791325" cy="5092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0" y="0"/>
            <a:ext cx="9144000" cy="857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3200">
                <a:solidFill>
                  <a:srgbClr val="FFFFFF"/>
                </a:solidFill>
                <a:latin typeface="Impact" pitchFamily="32" charset="0"/>
              </a:rPr>
              <a:t>Встреча с директором школы Н.П. Москвичековой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838200"/>
            <a:ext cx="7010400" cy="5257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/>
          <p:cNvSpPr txBox="1"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3600">
                <a:solidFill>
                  <a:srgbClr val="FFFFFF"/>
                </a:solidFill>
                <a:latin typeface="Impact" pitchFamily="32" charset="0"/>
              </a:rPr>
              <a:t>Телевизор для трансляции передач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" y="1000125"/>
            <a:ext cx="4005262" cy="30035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8" y="3071813"/>
            <a:ext cx="4114800" cy="29289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/>
          <p:cNvSpPr txBox="1"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3600">
                <a:solidFill>
                  <a:srgbClr val="FFFFFF"/>
                </a:solidFill>
                <a:latin typeface="Impact" pitchFamily="32" charset="0"/>
              </a:rPr>
              <a:t>Победитель конкурса на лучший логотип</a:t>
            </a:r>
          </a:p>
        </p:txBody>
      </p:sp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25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68425" y="936625"/>
            <a:ext cx="6378575" cy="4986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"/>
          <p:cNvSpPr txBox="1">
            <a:spLocks noChangeArrowheads="1"/>
          </p:cNvSpPr>
          <p:nvPr/>
        </p:nvSpPr>
        <p:spPr bwMode="auto">
          <a:xfrm>
            <a:off x="533400" y="838200"/>
            <a:ext cx="8077200" cy="525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2900" indent="-339725">
              <a:spcBef>
                <a:spcPts val="4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1500" b="1">
                <a:solidFill>
                  <a:srgbClr val="000000"/>
                </a:solidFill>
                <a:latin typeface="Segoe Script" pitchFamily="32" charset="0"/>
              </a:rPr>
              <a:t>I группа:</a:t>
            </a:r>
          </a:p>
          <a:p>
            <a:pPr marL="342900" indent="-339725">
              <a:spcBef>
                <a:spcPts val="450"/>
              </a:spcBef>
              <a:buFont typeface="Franklin Gothic Demi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1500" b="1">
                <a:solidFill>
                  <a:srgbClr val="000000"/>
                </a:solidFill>
                <a:latin typeface="Segoe Script" pitchFamily="32" charset="0"/>
              </a:rPr>
              <a:t>Гармаева Елизавета – учащаяся 8 класса, оператор,</a:t>
            </a:r>
          </a:p>
          <a:p>
            <a:pPr marL="342900" indent="-339725">
              <a:spcBef>
                <a:spcPts val="450"/>
              </a:spcBef>
              <a:buFont typeface="Franklin Gothic Demi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1500" b="1">
                <a:solidFill>
                  <a:srgbClr val="000000"/>
                </a:solidFill>
                <a:latin typeface="Segoe Script" pitchFamily="32" charset="0"/>
              </a:rPr>
              <a:t>Чичак Алена – учащаяся 7 класса, телеведущая,</a:t>
            </a:r>
          </a:p>
          <a:p>
            <a:pPr marL="342900" indent="-339725">
              <a:spcBef>
                <a:spcPts val="450"/>
              </a:spcBef>
              <a:buFont typeface="Franklin Gothic Demi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1500" b="1">
                <a:solidFill>
                  <a:srgbClr val="000000"/>
                </a:solidFill>
                <a:latin typeface="Segoe Script" pitchFamily="32" charset="0"/>
              </a:rPr>
              <a:t>Кайбазакова Екатерина – учащаяся 8 класса, телеведущая,</a:t>
            </a:r>
          </a:p>
          <a:p>
            <a:pPr marL="342900" indent="-339725">
              <a:spcBef>
                <a:spcPts val="450"/>
              </a:spcBef>
              <a:buFont typeface="Franklin Gothic Demi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1500" b="1">
                <a:solidFill>
                  <a:srgbClr val="000000"/>
                </a:solidFill>
                <a:latin typeface="Segoe Script" pitchFamily="32" charset="0"/>
              </a:rPr>
              <a:t>Ченцова Ирина  – учащаяся 7  класса, редактор, наборщик текстов</a:t>
            </a:r>
          </a:p>
          <a:p>
            <a:pPr marL="342900" indent="-339725">
              <a:spcBef>
                <a:spcPts val="4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1500" b="1">
                <a:solidFill>
                  <a:srgbClr val="000000"/>
                </a:solidFill>
                <a:latin typeface="Segoe Script" pitchFamily="32" charset="0"/>
              </a:rPr>
              <a:t>II группа:</a:t>
            </a:r>
          </a:p>
          <a:p>
            <a:pPr marL="342900" indent="-339725">
              <a:spcBef>
                <a:spcPts val="450"/>
              </a:spcBef>
              <a:buFont typeface="Franklin Gothic Demi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1500" b="1">
                <a:solidFill>
                  <a:srgbClr val="000000"/>
                </a:solidFill>
                <a:latin typeface="Segoe Script" pitchFamily="32" charset="0"/>
              </a:rPr>
              <a:t>Гайфуллин Вячеслав  – учащийся 9 класса, специалист по свету,</a:t>
            </a:r>
          </a:p>
          <a:p>
            <a:pPr marL="342900" indent="-339725">
              <a:spcBef>
                <a:spcPts val="450"/>
              </a:spcBef>
              <a:buFont typeface="Franklin Gothic Demi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1500" b="1">
                <a:solidFill>
                  <a:srgbClr val="000000"/>
                </a:solidFill>
                <a:latin typeface="Segoe Script" pitchFamily="32" charset="0"/>
              </a:rPr>
              <a:t>Хотянович Сергей   – учащийся 9  класса, специалист по оборудованию,</a:t>
            </a:r>
          </a:p>
          <a:p>
            <a:pPr marL="342900" indent="-339725">
              <a:spcBef>
                <a:spcPts val="450"/>
              </a:spcBef>
              <a:buFont typeface="Franklin Gothic Demi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1500" b="1">
                <a:solidFill>
                  <a:srgbClr val="000000"/>
                </a:solidFill>
                <a:latin typeface="Segoe Script" pitchFamily="32" charset="0"/>
              </a:rPr>
              <a:t>Плешко Андрей  – учащийся 9 класса, специалист по монтажу,</a:t>
            </a:r>
          </a:p>
          <a:p>
            <a:pPr marL="342900" indent="-339725">
              <a:spcBef>
                <a:spcPts val="450"/>
              </a:spcBef>
              <a:buFont typeface="Franklin Gothic Demi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1500" b="1">
                <a:solidFill>
                  <a:srgbClr val="000000"/>
                </a:solidFill>
                <a:latin typeface="Segoe Script" pitchFamily="32" charset="0"/>
              </a:rPr>
              <a:t>Черявко Михаил  - учащийся 9 класса, специалист по монтажу.</a:t>
            </a:r>
          </a:p>
          <a:p>
            <a:pPr marL="342900" indent="-339725">
              <a:spcBef>
                <a:spcPts val="4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1500" b="1">
                <a:solidFill>
                  <a:srgbClr val="000000"/>
                </a:solidFill>
                <a:latin typeface="Segoe Script" pitchFamily="32" charset="0"/>
              </a:rPr>
              <a:t>II</a:t>
            </a:r>
            <a:r>
              <a:rPr lang="en-US" sz="1500" b="1">
                <a:solidFill>
                  <a:srgbClr val="000000"/>
                </a:solidFill>
                <a:latin typeface="Segoe Script" pitchFamily="32" charset="0"/>
              </a:rPr>
              <a:t>I</a:t>
            </a:r>
            <a:r>
              <a:rPr lang="ru-RU" sz="1500" b="1">
                <a:solidFill>
                  <a:srgbClr val="000000"/>
                </a:solidFill>
                <a:latin typeface="Segoe Script" pitchFamily="32" charset="0"/>
              </a:rPr>
              <a:t> группа:</a:t>
            </a:r>
          </a:p>
          <a:p>
            <a:pPr marL="342900" indent="-339725">
              <a:spcBef>
                <a:spcPts val="450"/>
              </a:spcBef>
              <a:buFont typeface="Franklin Gothic Demi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1500" b="1">
                <a:solidFill>
                  <a:srgbClr val="000000"/>
                </a:solidFill>
                <a:latin typeface="Segoe Script" pitchFamily="32" charset="0"/>
              </a:rPr>
              <a:t>Шарабурко Яна – ученица 6 класса, журналист,</a:t>
            </a:r>
          </a:p>
          <a:p>
            <a:pPr marL="342900" indent="-339725">
              <a:spcBef>
                <a:spcPts val="450"/>
              </a:spcBef>
              <a:buFont typeface="Franklin Gothic Demi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1500" b="1">
                <a:solidFill>
                  <a:srgbClr val="000000"/>
                </a:solidFill>
                <a:latin typeface="Segoe Script" pitchFamily="32" charset="0"/>
              </a:rPr>
              <a:t>Матузова Галина – ученица 11 класса, журналист,</a:t>
            </a:r>
          </a:p>
          <a:p>
            <a:pPr marL="342900" indent="-339725">
              <a:spcBef>
                <a:spcPts val="450"/>
              </a:spcBef>
              <a:buFont typeface="Franklin Gothic Demi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1500" b="1">
                <a:solidFill>
                  <a:srgbClr val="000000"/>
                </a:solidFill>
                <a:latin typeface="Segoe Script" pitchFamily="32" charset="0"/>
              </a:rPr>
              <a:t>Карелина Кристина – ученица 6 класса, журналист.</a:t>
            </a:r>
          </a:p>
          <a:p>
            <a:pPr marL="342900" indent="-339725">
              <a:spcBef>
                <a:spcPts val="450"/>
              </a:spcBef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ru-RU" sz="1500" b="1">
              <a:solidFill>
                <a:srgbClr val="000000"/>
              </a:solidFill>
              <a:latin typeface="Segoe Script" pitchFamily="32" charset="0"/>
            </a:endParaRPr>
          </a:p>
          <a:p>
            <a:pPr marL="342900" indent="-339725">
              <a:spcBef>
                <a:spcPts val="4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ru-RU" sz="1500" b="1">
              <a:solidFill>
                <a:srgbClr val="000000"/>
              </a:solidFill>
              <a:latin typeface="Segoe Script" pitchFamily="3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3600">
                <a:solidFill>
                  <a:srgbClr val="FFFFFF"/>
                </a:solidFill>
                <a:latin typeface="Impact" pitchFamily="32" charset="0"/>
              </a:rPr>
              <a:t>Оформление редакции новостей готово!</a:t>
            </a:r>
          </a:p>
        </p:txBody>
      </p:sp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25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508500" y="2878138"/>
            <a:ext cx="180975" cy="110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spcBef>
                <a:spcPts val="1200"/>
              </a:spcBef>
              <a:spcAft>
                <a:spcPts val="10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000">
              <a:solidFill>
                <a:srgbClr val="000000"/>
              </a:solidFill>
            </a:endParaRPr>
          </a:p>
          <a:p>
            <a:pPr>
              <a:spcBef>
                <a:spcPts val="1200"/>
              </a:spcBef>
              <a:spcAft>
                <a:spcPts val="10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000">
              <a:solidFill>
                <a:srgbClr val="000000"/>
              </a:solidFill>
            </a:endParaRPr>
          </a:p>
          <a:p>
            <a:pPr>
              <a:spcBef>
                <a:spcPts val="1200"/>
              </a:spcBef>
              <a:spcAft>
                <a:spcPts val="10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000">
              <a:solidFill>
                <a:srgbClr val="000000"/>
              </a:solidFill>
            </a:endParaRPr>
          </a:p>
        </p:txBody>
      </p:sp>
      <p:pic>
        <p:nvPicPr>
          <p:cNvPr id="1536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6900" y="1008063"/>
            <a:ext cx="5307013" cy="2984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36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00450" y="3262313"/>
            <a:ext cx="4824413" cy="27146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3600">
                <a:solidFill>
                  <a:srgbClr val="FFFFFF"/>
                </a:solidFill>
                <a:latin typeface="Impact" pitchFamily="32" charset="0"/>
              </a:rPr>
              <a:t>Обучение по программе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63" y="928688"/>
            <a:ext cx="3360737" cy="25193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5" y="928688"/>
            <a:ext cx="3359150" cy="25193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1563" y="3500438"/>
            <a:ext cx="3359150" cy="25193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390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3" y="3500438"/>
            <a:ext cx="3359150" cy="25193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3600">
                <a:solidFill>
                  <a:srgbClr val="FFFFFF"/>
                </a:solidFill>
                <a:latin typeface="Impact" pitchFamily="32" charset="0"/>
              </a:rPr>
              <a:t>Школьные редакции</a:t>
            </a: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533400" y="838200"/>
            <a:ext cx="8077200" cy="525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2900" indent="-339725">
              <a:spcBef>
                <a:spcPts val="5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2000" b="1">
                <a:solidFill>
                  <a:srgbClr val="000000"/>
                </a:solidFill>
                <a:latin typeface="Segoe Script" pitchFamily="32" charset="0"/>
              </a:rPr>
              <a:t>- </a:t>
            </a:r>
            <a:r>
              <a:rPr lang="ru-RU" sz="2000" b="1">
                <a:solidFill>
                  <a:srgbClr val="FF0000"/>
                </a:solidFill>
                <a:latin typeface="Segoe Script" pitchFamily="32" charset="0"/>
              </a:rPr>
              <a:t>«Для самых маленьких» </a:t>
            </a:r>
            <a:r>
              <a:rPr lang="ru-RU" sz="2000" b="1">
                <a:solidFill>
                  <a:srgbClr val="000000"/>
                </a:solidFill>
                <a:latin typeface="Segoe Script" pitchFamily="32" charset="0"/>
              </a:rPr>
              <a:t>(мультфильмы собственного производства)</a:t>
            </a:r>
          </a:p>
          <a:p>
            <a:pPr marL="342900" indent="-339725">
              <a:spcBef>
                <a:spcPts val="5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2000" b="1">
                <a:solidFill>
                  <a:srgbClr val="000000"/>
                </a:solidFill>
                <a:latin typeface="Segoe Script" pitchFamily="32" charset="0"/>
              </a:rPr>
              <a:t>- </a:t>
            </a:r>
            <a:r>
              <a:rPr lang="ru-RU" sz="2000" b="1">
                <a:solidFill>
                  <a:srgbClr val="FF0000"/>
                </a:solidFill>
                <a:latin typeface="Segoe Script" pitchFamily="32" charset="0"/>
              </a:rPr>
              <a:t>«Мир вокруг нас» </a:t>
            </a:r>
            <a:r>
              <a:rPr lang="ru-RU" sz="2000" b="1">
                <a:solidFill>
                  <a:srgbClr val="000000"/>
                </a:solidFill>
                <a:latin typeface="Segoe Script" pitchFamily="32" charset="0"/>
              </a:rPr>
              <a:t>– (школьные спектакли, концерты, познавательные фильмы о  искусстве, мире природы, путешествиях, традициях и обычаях разных стран и народов и др.) </a:t>
            </a:r>
          </a:p>
          <a:p>
            <a:pPr marL="342900" indent="-339725">
              <a:spcBef>
                <a:spcPts val="5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2000" b="1">
                <a:solidFill>
                  <a:srgbClr val="000000"/>
                </a:solidFill>
                <a:latin typeface="Segoe Script" pitchFamily="32" charset="0"/>
              </a:rPr>
              <a:t>-  </a:t>
            </a:r>
            <a:r>
              <a:rPr lang="ru-RU" sz="2000" b="1">
                <a:solidFill>
                  <a:srgbClr val="FF0000"/>
                </a:solidFill>
                <a:latin typeface="Segoe Script" pitchFamily="32" charset="0"/>
              </a:rPr>
              <a:t>«Школьные новости» </a:t>
            </a:r>
            <a:r>
              <a:rPr lang="ru-RU" sz="2000" b="1">
                <a:solidFill>
                  <a:srgbClr val="000000"/>
                </a:solidFill>
                <a:latin typeface="Segoe Script" pitchFamily="32" charset="0"/>
              </a:rPr>
              <a:t>(оперативная информация о школьной жизни)</a:t>
            </a:r>
          </a:p>
          <a:p>
            <a:pPr marL="342900" indent="-339725">
              <a:spcBef>
                <a:spcPts val="5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2000" b="1">
                <a:solidFill>
                  <a:srgbClr val="000000"/>
                </a:solidFill>
                <a:latin typeface="Segoe Script" pitchFamily="32" charset="0"/>
              </a:rPr>
              <a:t>- </a:t>
            </a:r>
            <a:r>
              <a:rPr lang="ru-RU" sz="2000" b="1">
                <a:solidFill>
                  <a:srgbClr val="FF0000"/>
                </a:solidFill>
                <a:latin typeface="Segoe Script" pitchFamily="32" charset="0"/>
              </a:rPr>
              <a:t>«Живой эфир» </a:t>
            </a:r>
            <a:r>
              <a:rPr lang="ru-RU" sz="2000" b="1">
                <a:solidFill>
                  <a:srgbClr val="000000"/>
                </a:solidFill>
                <a:latin typeface="Segoe Script" pitchFamily="32" charset="0"/>
              </a:rPr>
              <a:t>(Школьные диспуты, круглые столы,  интеллектуальные игры и др.)</a:t>
            </a:r>
          </a:p>
          <a:p>
            <a:pPr marL="342900" indent="-339725">
              <a:spcBef>
                <a:spcPts val="5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2000" b="1">
                <a:solidFill>
                  <a:srgbClr val="000000"/>
                </a:solidFill>
                <a:latin typeface="Segoe Script" pitchFamily="32" charset="0"/>
              </a:rPr>
              <a:t>- </a:t>
            </a:r>
            <a:r>
              <a:rPr lang="ru-RU" sz="2000" b="1">
                <a:solidFill>
                  <a:srgbClr val="FF0000"/>
                </a:solidFill>
                <a:latin typeface="Segoe Script" pitchFamily="32" charset="0"/>
              </a:rPr>
              <a:t>«Родная Земля» </a:t>
            </a:r>
            <a:r>
              <a:rPr lang="ru-RU" sz="2000" b="1">
                <a:solidFill>
                  <a:srgbClr val="000000"/>
                </a:solidFill>
                <a:latin typeface="Segoe Script" pitchFamily="32" charset="0"/>
              </a:rPr>
              <a:t>(освещение событий села, экологической обстановки на берегу р. Чулым, репортажи о социальных и экологических проблемах местности)</a:t>
            </a:r>
          </a:p>
          <a:p>
            <a:pPr marL="342900" indent="-339725">
              <a:spcBef>
                <a:spcPts val="5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2000" b="1">
                <a:solidFill>
                  <a:srgbClr val="000000"/>
                </a:solidFill>
                <a:latin typeface="Segoe Script" pitchFamily="32" charset="0"/>
              </a:rPr>
              <a:t>- </a:t>
            </a:r>
            <a:r>
              <a:rPr lang="ru-RU" sz="2000" b="1">
                <a:solidFill>
                  <a:srgbClr val="FF0000"/>
                </a:solidFill>
                <a:latin typeface="Segoe Script" pitchFamily="32" charset="0"/>
              </a:rPr>
              <a:t>«Абитуриент» </a:t>
            </a:r>
            <a:r>
              <a:rPr lang="ru-RU" sz="2000" b="1">
                <a:solidFill>
                  <a:srgbClr val="000000"/>
                </a:solidFill>
                <a:latin typeface="Segoe Script" pitchFamily="32" charset="0"/>
              </a:rPr>
              <a:t>- Программы для поступающих в ВУЗы и др. образовательные учреждения.</a:t>
            </a:r>
          </a:p>
          <a:p>
            <a:pPr marL="342900" indent="-339725">
              <a:spcBef>
                <a:spcPts val="5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ru-RU" sz="2000" b="1">
              <a:solidFill>
                <a:srgbClr val="000000"/>
              </a:solidFill>
              <a:latin typeface="Segoe Script" pitchFamily="3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3600">
                <a:solidFill>
                  <a:srgbClr val="FFFFFF"/>
                </a:solidFill>
                <a:latin typeface="Impact" pitchFamily="32" charset="0"/>
              </a:rPr>
              <a:t>Съемка, монтаж……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88" y="928688"/>
            <a:ext cx="3360737" cy="25193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3" y="928688"/>
            <a:ext cx="3359150" cy="25193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437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8688" y="3500438"/>
            <a:ext cx="3359150" cy="25193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438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6313" y="3500438"/>
            <a:ext cx="3359150" cy="25193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0" y="-169863"/>
            <a:ext cx="9144000" cy="11906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813" y="928688"/>
            <a:ext cx="3360737" cy="25193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3" y="928688"/>
            <a:ext cx="3359150" cy="25193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75" y="3571875"/>
            <a:ext cx="3359150" cy="25193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 descr="D:\телевидение\DSCN052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5439" y="3501008"/>
            <a:ext cx="3455993" cy="25922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533400" y="838200"/>
            <a:ext cx="8077200" cy="525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1313" indent="-339725">
              <a:spcBef>
                <a:spcPts val="600"/>
              </a:spcBef>
              <a:buClrTx/>
              <a:buFontTx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endParaRPr lang="ru-RU" sz="2000" b="1">
              <a:solidFill>
                <a:srgbClr val="000000"/>
              </a:solidFill>
              <a:latin typeface="Segoe Script" pitchFamily="32" charset="0"/>
            </a:endParaRPr>
          </a:p>
          <a:p>
            <a:pPr marL="341313" indent="-339725" algn="ctr">
              <a:spcBef>
                <a:spcPts val="700"/>
              </a:spcBef>
              <a:buClrTx/>
              <a:buFontTx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ru-RU" sz="2000" b="1">
                <a:solidFill>
                  <a:srgbClr val="000000"/>
                </a:solidFill>
                <a:latin typeface="Segoe Script" pitchFamily="32" charset="0"/>
              </a:rPr>
              <a:t>.	</a:t>
            </a:r>
            <a:r>
              <a:rPr lang="ru-RU" sz="2800" b="1">
                <a:solidFill>
                  <a:srgbClr val="000000"/>
                </a:solidFill>
                <a:latin typeface="Segoe Script" pitchFamily="32" charset="0"/>
              </a:rPr>
              <a:t>Прямые эфиры, города и страны,</a:t>
            </a:r>
            <a:br>
              <a:rPr lang="ru-RU" sz="2800" b="1">
                <a:solidFill>
                  <a:srgbClr val="000000"/>
                </a:solidFill>
                <a:latin typeface="Segoe Script" pitchFamily="32" charset="0"/>
              </a:rPr>
            </a:br>
            <a:r>
              <a:rPr lang="ru-RU" sz="2800" b="1">
                <a:solidFill>
                  <a:srgbClr val="000000"/>
                </a:solidFill>
                <a:latin typeface="Segoe Script" pitchFamily="32" charset="0"/>
              </a:rPr>
              <a:t>Новые проекты вновь зажгут экраны!</a:t>
            </a:r>
            <a:br>
              <a:rPr lang="ru-RU" sz="2800" b="1">
                <a:solidFill>
                  <a:srgbClr val="000000"/>
                </a:solidFill>
                <a:latin typeface="Segoe Script" pitchFamily="32" charset="0"/>
              </a:rPr>
            </a:br>
            <a:r>
              <a:rPr lang="ru-RU" sz="2800" b="1">
                <a:solidFill>
                  <a:srgbClr val="000000"/>
                </a:solidFill>
                <a:latin typeface="Segoe Script" pitchFamily="32" charset="0"/>
              </a:rPr>
              <a:t>Новости и фильмы, что-то про предвидение,</a:t>
            </a:r>
            <a:br>
              <a:rPr lang="ru-RU" sz="2800" b="1">
                <a:solidFill>
                  <a:srgbClr val="000000"/>
                </a:solidFill>
                <a:latin typeface="Segoe Script" pitchFamily="32" charset="0"/>
              </a:rPr>
            </a:br>
            <a:r>
              <a:rPr lang="ru-RU" sz="2800" b="1">
                <a:solidFill>
                  <a:srgbClr val="000000"/>
                </a:solidFill>
                <a:latin typeface="Segoe Script" pitchFamily="32" charset="0"/>
              </a:rPr>
              <a:t>Бодро нам покажет супер-телевидение!</a:t>
            </a:r>
            <a:br>
              <a:rPr lang="ru-RU" sz="2800" b="1">
                <a:solidFill>
                  <a:srgbClr val="000000"/>
                </a:solidFill>
                <a:latin typeface="Segoe Script" pitchFamily="32" charset="0"/>
              </a:rPr>
            </a:br>
            <a:r>
              <a:rPr lang="ru-RU" sz="2800" b="1">
                <a:solidFill>
                  <a:srgbClr val="000000"/>
                </a:solidFill>
                <a:latin typeface="Segoe Script" pitchFamily="32" charset="0"/>
              </a:rPr>
              <a:t> </a:t>
            </a:r>
          </a:p>
          <a:p>
            <a:pPr marL="341313" indent="-339725">
              <a:spcBef>
                <a:spcPts val="700"/>
              </a:spcBef>
              <a:buClrTx/>
              <a:buFontTx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endParaRPr lang="ru-RU" sz="2800" b="1">
              <a:solidFill>
                <a:srgbClr val="000000"/>
              </a:solidFill>
              <a:latin typeface="Segoe Script" pitchFamily="32" charset="0"/>
            </a:endParaRPr>
          </a:p>
        </p:txBody>
      </p:sp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13" y="3535363"/>
            <a:ext cx="2063750" cy="2236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телетеле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90872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"/>
          <p:cNvSpPr txBox="1">
            <a:spLocks noChangeArrowheads="1"/>
          </p:cNvSpPr>
          <p:nvPr/>
        </p:nvSpPr>
        <p:spPr bwMode="auto">
          <a:xfrm>
            <a:off x="0" y="4314825"/>
            <a:ext cx="914400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ru-RU" sz="4800" b="1">
                <a:solidFill>
                  <a:srgbClr val="FFFFFF"/>
                </a:solidFill>
                <a:latin typeface="Franklin Gothic Heavy" charset="0"/>
              </a:rPr>
              <a:t>Спасибо за внимание!</a:t>
            </a:r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0" y="4786313"/>
            <a:ext cx="9144000" cy="4270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88" y="152400"/>
            <a:ext cx="2887662" cy="2163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150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8963" y="152400"/>
            <a:ext cx="2886075" cy="2163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1510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43813" y="3071813"/>
            <a:ext cx="1108075" cy="177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1511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500" y="2500313"/>
            <a:ext cx="1635125" cy="177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1512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28688" y="2571750"/>
            <a:ext cx="1255712" cy="178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1513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0" y="2714625"/>
            <a:ext cx="1973263" cy="992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1514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92500" y="417513"/>
            <a:ext cx="2124075" cy="1598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1515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88" y="152400"/>
            <a:ext cx="2887662" cy="2163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1516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88" y="152400"/>
            <a:ext cx="2887662" cy="2163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1517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9813" y="144463"/>
            <a:ext cx="2887662" cy="2163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1518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08738" y="381000"/>
            <a:ext cx="2274887" cy="1706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1519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31800" y="360363"/>
            <a:ext cx="2274888" cy="174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Impact"/>
        <a:ea typeface="Microsoft YaHei"/>
        <a:cs typeface="Microsoft YaHei"/>
      </a:majorFont>
      <a:minorFont>
        <a:latin typeface="Segoe Script"/>
        <a:ea typeface="Microsoft YaHei"/>
        <a:cs typeface="Microsoft YaHei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Impact"/>
        <a:ea typeface="Microsoft YaHei"/>
        <a:cs typeface="Microsoft YaHei"/>
      </a:majorFont>
      <a:minorFont>
        <a:latin typeface="Franklin Gothic Demi"/>
        <a:ea typeface="Microsoft YaHei"/>
        <a:cs typeface="Microsoft YaHei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450</Words>
  <Application>Microsoft Office PowerPoint</Application>
  <PresentationFormat>Экран (4:3)</PresentationFormat>
  <Paragraphs>84</Paragraphs>
  <Slides>20</Slides>
  <Notes>18</Notes>
  <HiddenSlides>0</HiddenSlides>
  <MMClips>1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Тема Office</vt:lpstr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maniak79</dc:creator>
  <cp:lastModifiedBy>user</cp:lastModifiedBy>
  <cp:revision>17</cp:revision>
  <cp:lastPrinted>1601-01-01T00:00:00Z</cp:lastPrinted>
  <dcterms:created xsi:type="dcterms:W3CDTF">2013-03-06T17:08:55Z</dcterms:created>
  <dcterms:modified xsi:type="dcterms:W3CDTF">2014-11-18T15:46:42Z</dcterms:modified>
</cp:coreProperties>
</file>