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3" r:id="rId6"/>
    <p:sldId id="262" r:id="rId7"/>
    <p:sldId id="265" r:id="rId8"/>
    <p:sldId id="258" r:id="rId9"/>
    <p:sldId id="266" r:id="rId10"/>
    <p:sldId id="267" r:id="rId11"/>
    <p:sldId id="268" r:id="rId12"/>
    <p:sldId id="264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00" cy="36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80793-DA74-4E16-BDC3-78982D45AE4A}" type="datetimeFigureOut">
              <a:rPr lang="ru-RU" smtClean="0"/>
              <a:t>11.06.2019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33D24-2BE0-4AE3-B6DC-0CEFA41432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303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80793-DA74-4E16-BDC3-78982D45AE4A}" type="datetimeFigureOut">
              <a:rPr lang="ru-RU" smtClean="0"/>
              <a:t>11.06.2019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33D24-2BE0-4AE3-B6DC-0CEFA41432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040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80793-DA74-4E16-BDC3-78982D45AE4A}" type="datetimeFigureOut">
              <a:rPr lang="ru-RU" smtClean="0"/>
              <a:t>11.06.2019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33D24-2BE0-4AE3-B6DC-0CEFA41432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1956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80793-DA74-4E16-BDC3-78982D45AE4A}" type="datetimeFigureOut">
              <a:rPr lang="ru-RU" smtClean="0"/>
              <a:t>11.06.2019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33D24-2BE0-4AE3-B6DC-0CEFA41432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779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80793-DA74-4E16-BDC3-78982D45AE4A}" type="datetimeFigureOut">
              <a:rPr lang="ru-RU" smtClean="0"/>
              <a:t>11.06.2019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33D24-2BE0-4AE3-B6DC-0CEFA41432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871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80793-DA74-4E16-BDC3-78982D45AE4A}" type="datetimeFigureOut">
              <a:rPr lang="ru-RU" smtClean="0"/>
              <a:t>11.06.2019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33D24-2BE0-4AE3-B6DC-0CEFA41432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507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80793-DA74-4E16-BDC3-78982D45AE4A}" type="datetimeFigureOut">
              <a:rPr lang="ru-RU" smtClean="0"/>
              <a:t>11.06.2019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33D24-2BE0-4AE3-B6DC-0CEFA41432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860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80793-DA74-4E16-BDC3-78982D45AE4A}" type="datetimeFigureOut">
              <a:rPr lang="ru-RU" smtClean="0"/>
              <a:t>11.06.2019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33D24-2BE0-4AE3-B6DC-0CEFA41432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696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80793-DA74-4E16-BDC3-78982D45AE4A}" type="datetimeFigureOut">
              <a:rPr lang="ru-RU" smtClean="0"/>
              <a:t>11.06.2019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33D24-2BE0-4AE3-B6DC-0CEFA41432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253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80793-DA74-4E16-BDC3-78982D45AE4A}" type="datetimeFigureOut">
              <a:rPr lang="ru-RU" smtClean="0"/>
              <a:t>11.06.2019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33D24-2BE0-4AE3-B6DC-0CEFA41432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731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80793-DA74-4E16-BDC3-78982D45AE4A}" type="datetimeFigureOut">
              <a:rPr lang="ru-RU" smtClean="0"/>
              <a:t>11.06.2019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33D24-2BE0-4AE3-B6DC-0CEFA41432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495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80793-DA74-4E16-BDC3-78982D45AE4A}" type="datetimeFigureOut">
              <a:rPr lang="ru-RU" smtClean="0"/>
              <a:t>11.06.2019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33D24-2BE0-4AE3-B6DC-0CEFA41432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49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arycheva@education.tomsk.ru" TargetMode="External"/><Relationship Id="rId2" Type="http://schemas.openxmlformats.org/officeDocument/2006/relationships/hyperlink" Target="https://www.survio.com/survey/d/P7T9M6A4C2V6L7X0B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6.png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microsoft.com/office/2007/relationships/hdphoto" Target="../media/hdphoto6.wdp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15533" y="1681163"/>
            <a:ext cx="9144000" cy="238760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Консультационный семинар по подготовке к </a:t>
            </a: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конкурсным испытаниям </a:t>
            </a: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очного этапа </a:t>
            </a: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регионального конкурса «Педагогические горизонты»</a:t>
            </a:r>
            <a:endParaRPr lang="ru-RU" sz="4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1069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В целях оказания содействия в реализации инициативы Общероссийского народного фронта к Дню России просим пройти анкетирование: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65375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www.survio.com/survey/d/P7T9M6A4C2V6L7X0B</a:t>
            </a:r>
            <a:r>
              <a:rPr lang="ru-RU" dirty="0" smtClean="0"/>
              <a:t> </a:t>
            </a:r>
            <a:endParaRPr lang="ru-RU" dirty="0"/>
          </a:p>
          <a:p>
            <a:endParaRPr lang="ru-RU" dirty="0" smtClean="0"/>
          </a:p>
          <a:p>
            <a:r>
              <a:rPr lang="ru-RU" dirty="0"/>
              <a:t>О</a:t>
            </a:r>
            <a:r>
              <a:rPr lang="ru-RU" dirty="0" smtClean="0"/>
              <a:t> прохождении анкетирования прошу сообщить по электронной почте: </a:t>
            </a:r>
            <a:r>
              <a:rPr lang="en-US" dirty="0" smtClean="0">
                <a:hlinkClick r:id="rId3"/>
              </a:rPr>
              <a:t>sarycheva@education.tomsk.ru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0739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000" y="221193"/>
            <a:ext cx="11065934" cy="98954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</a:rPr>
              <a:t>Очный этап состоится в </a:t>
            </a: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</a:rPr>
              <a:t>III</a:t>
            </a: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</a:rPr>
              <a:t> декаде сентября 2019 г.:</a:t>
            </a:r>
            <a:endParaRPr lang="ru-RU"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300" y="1507069"/>
            <a:ext cx="11531600" cy="3869265"/>
          </a:xfrm>
        </p:spPr>
        <p:txBody>
          <a:bodyPr>
            <a:normAutofit lnSpcReduction="10000"/>
          </a:bodyPr>
          <a:lstStyle/>
          <a:p>
            <a:r>
              <a:rPr lang="ru-RU" sz="4000" b="1" dirty="0">
                <a:solidFill>
                  <a:srgbClr val="C00000"/>
                </a:solidFill>
              </a:rPr>
              <a:t>проведение </a:t>
            </a:r>
            <a:r>
              <a:rPr lang="ru-RU" sz="4000" b="1" dirty="0" smtClean="0">
                <a:solidFill>
                  <a:srgbClr val="C00000"/>
                </a:solidFill>
              </a:rPr>
              <a:t>мастер-классов </a:t>
            </a:r>
            <a:r>
              <a:rPr lang="ru-RU" sz="4000" dirty="0" smtClean="0"/>
              <a:t>(</a:t>
            </a:r>
            <a:r>
              <a:rPr lang="ru-RU" sz="4000" dirty="0"/>
              <a:t>до 20 минут, вопросы экспертов – до 5 минут</a:t>
            </a:r>
            <a:r>
              <a:rPr lang="ru-RU" sz="4000" dirty="0" smtClean="0"/>
              <a:t>)</a:t>
            </a:r>
            <a:endParaRPr lang="ru-RU" sz="4000" dirty="0"/>
          </a:p>
          <a:p>
            <a:r>
              <a:rPr lang="ru-RU" sz="4000" b="1" dirty="0">
                <a:solidFill>
                  <a:srgbClr val="C00000"/>
                </a:solidFill>
              </a:rPr>
              <a:t>участие в дискуссионном клубе </a:t>
            </a:r>
            <a:r>
              <a:rPr lang="ru-RU" sz="4000" dirty="0"/>
              <a:t>(обсуждение одной из 5 тем – 20 минут каждая </a:t>
            </a:r>
            <a:r>
              <a:rPr lang="ru-RU" sz="4000" dirty="0" smtClean="0"/>
              <a:t>группа)</a:t>
            </a:r>
            <a:endParaRPr lang="ru-RU" sz="4000" dirty="0"/>
          </a:p>
          <a:p>
            <a:pPr marL="0" indent="0">
              <a:buNone/>
            </a:pPr>
            <a:endParaRPr lang="ru-RU" sz="3600" dirty="0" smtClean="0"/>
          </a:p>
          <a:p>
            <a:r>
              <a:rPr lang="ru-RU" sz="3600" dirty="0" smtClean="0"/>
              <a:t>Награждение состоится в рамках Торжественного приема в честь учителей Томской области к Дню Учителя</a:t>
            </a:r>
            <a:endParaRPr lang="ru-RU" sz="3600" dirty="0"/>
          </a:p>
          <a:p>
            <a:endParaRPr lang="ru-RU" sz="3600" dirty="0" smtClean="0"/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71608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200" y="627592"/>
            <a:ext cx="10515600" cy="396874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</a:rPr>
              <a:t>Мастер-классы</a:t>
            </a:r>
            <a:endParaRPr lang="ru-RU"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4867" y="1376891"/>
            <a:ext cx="11540066" cy="2009776"/>
          </a:xfrm>
        </p:spPr>
        <p:txBody>
          <a:bodyPr>
            <a:noAutofit/>
          </a:bodyPr>
          <a:lstStyle/>
          <a:p>
            <a:r>
              <a:rPr lang="ru-RU" sz="3600" dirty="0" smtClean="0"/>
              <a:t>Участники делятся на 4 группы по 5 человек.</a:t>
            </a:r>
          </a:p>
          <a:p>
            <a:r>
              <a:rPr lang="ru-RU" sz="3600" dirty="0" smtClean="0"/>
              <a:t>Демонстрация мастер-классов проходит в два потока параллельно (в двух аудиториях по 2 группы)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011464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838200" y="365126"/>
            <a:ext cx="10515600" cy="439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Мастер-классы. Аудитория № 3</a:t>
            </a:r>
            <a:endParaRPr lang="ru-RU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846" y="685801"/>
            <a:ext cx="10992041" cy="42614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200" y="3970168"/>
            <a:ext cx="4614333" cy="25955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466" y="4237397"/>
            <a:ext cx="3492500" cy="232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2943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015" y="292631"/>
            <a:ext cx="10515600" cy="43920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Мастер-классы. Аудитория № 21</a:t>
            </a:r>
            <a:endParaRPr lang="ru-RU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015" y="859896"/>
            <a:ext cx="5623985" cy="37449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298" y="968022"/>
            <a:ext cx="4457700" cy="29718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032" y="4126528"/>
            <a:ext cx="3801533" cy="25343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783" y="4195937"/>
            <a:ext cx="4258733" cy="23955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42807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3468" y="287868"/>
            <a:ext cx="7800801" cy="753533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Необходимо:</a:t>
            </a:r>
            <a:endParaRPr lang="ru-RU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4134" y="1313922"/>
            <a:ext cx="10879666" cy="3258077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ru-RU" sz="3200" dirty="0" smtClean="0"/>
              <a:t>Портретная фотография (до 5 сентября 2019 г.)</a:t>
            </a:r>
          </a:p>
          <a:p>
            <a:pPr marL="514350" indent="-514350">
              <a:buAutoNum type="arabicPeriod"/>
            </a:pPr>
            <a:r>
              <a:rPr lang="ru-RU" sz="3200" dirty="0" smtClean="0"/>
              <a:t>Список необходимого оборудования для проведения мастер-класса </a:t>
            </a:r>
            <a:r>
              <a:rPr lang="ru-RU" sz="3200" dirty="0" smtClean="0"/>
              <a:t>(</a:t>
            </a:r>
            <a:r>
              <a:rPr lang="ru-RU" sz="3200" dirty="0" smtClean="0"/>
              <a:t>не позднее 3-х рабочих дней до проведения мастер-классов</a:t>
            </a:r>
            <a:r>
              <a:rPr lang="ru-RU" sz="3200" dirty="0" smtClean="0"/>
              <a:t>)</a:t>
            </a:r>
            <a:endParaRPr lang="ru-RU" sz="3200" dirty="0" smtClean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sz="3200" dirty="0" smtClean="0"/>
              <a:t>Пожелания к расписанию </a:t>
            </a:r>
            <a:r>
              <a:rPr lang="ru-RU" sz="3200" dirty="0" smtClean="0"/>
              <a:t>мастер-класса (</a:t>
            </a:r>
            <a:r>
              <a:rPr lang="ru-RU" sz="3200" dirty="0"/>
              <a:t>не позднее 3-х рабочих дней до проведения мастер-классов)</a:t>
            </a:r>
          </a:p>
          <a:p>
            <a:pPr marL="514350" indent="-514350">
              <a:buAutoNum type="arabicPeriod"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541376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4133" y="0"/>
            <a:ext cx="11167533" cy="1325563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Конкурсное испытание «Дискуссионный клуб»</a:t>
            </a:r>
            <a:r>
              <a:rPr lang="ru-RU" sz="2400" b="1" dirty="0" smtClean="0">
                <a:solidFill>
                  <a:srgbClr val="002060"/>
                </a:solidFill>
              </a:rPr>
              <a:t>  </a:t>
            </a:r>
            <a:br>
              <a:rPr lang="ru-RU" sz="2400" b="1" dirty="0" smtClean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>(Положение </a:t>
            </a:r>
            <a:r>
              <a:rPr lang="ru-RU" sz="2000" b="1" dirty="0">
                <a:solidFill>
                  <a:srgbClr val="002060"/>
                </a:solidFill>
              </a:rPr>
              <a:t>о региональном конкурсе «Педагогические горизонты</a:t>
            </a:r>
            <a:r>
              <a:rPr lang="ru-RU" sz="2000" b="1" dirty="0" smtClean="0">
                <a:solidFill>
                  <a:srgbClr val="002060"/>
                </a:solidFill>
              </a:rPr>
              <a:t>» (утв. Распоряжением ДОО ТО от 20.03.2019 г. № 223-р)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3265" y="1393826"/>
            <a:ext cx="11794068" cy="49731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/>
              <a:t>4.2.3</a:t>
            </a:r>
            <a:r>
              <a:rPr lang="ru-RU" sz="2400" dirty="0"/>
              <a:t>. В рамках дискуссионного клуба обсуждаются актуальные вопросы современного образования. </a:t>
            </a:r>
            <a:r>
              <a:rPr lang="ru-RU" sz="2400" dirty="0" smtClean="0"/>
              <a:t>В день проведения мастер-классов объявляются темы </a:t>
            </a:r>
            <a:r>
              <a:rPr lang="ru-RU" sz="2400" dirty="0"/>
              <a:t>дискуссионного </a:t>
            </a:r>
            <a:r>
              <a:rPr lang="ru-RU" sz="2400" dirty="0" smtClean="0"/>
              <a:t>клуба (не менее 5) и </a:t>
            </a:r>
            <a:r>
              <a:rPr lang="ru-RU" sz="2400" dirty="0"/>
              <a:t>происходит распределение финалистов на 4 группы (путем жеребьевки).</a:t>
            </a:r>
          </a:p>
          <a:p>
            <a:pPr marL="0" indent="0">
              <a:buNone/>
            </a:pPr>
            <a:r>
              <a:rPr lang="ru-RU" sz="2400" dirty="0"/>
              <a:t>4.2.4. Тема дискуссионного клуба для каждой группы определяется жеребьёвкой из ранее объявленных тем перед началом конкурсного испытания. Обсуждение темы для каждой группы – не более 20 мин.</a:t>
            </a:r>
          </a:p>
          <a:p>
            <a:pPr marL="0" indent="0">
              <a:buNone/>
            </a:pPr>
            <a:r>
              <a:rPr lang="ru-RU" sz="2400" dirty="0"/>
              <a:t>4.2.5. Оценка участия в дискуссионном клубе проводится по критериям: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dirty="0" smtClean="0"/>
              <a:t>понимание </a:t>
            </a:r>
            <a:r>
              <a:rPr lang="ru-RU" sz="2400" dirty="0"/>
              <a:t>проблемы;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dirty="0" smtClean="0"/>
              <a:t>убедительность </a:t>
            </a:r>
            <a:r>
              <a:rPr lang="ru-RU" sz="2400" dirty="0"/>
              <a:t>и аргументация позиции;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dirty="0" smtClean="0"/>
              <a:t>коммуникативная </a:t>
            </a:r>
            <a:r>
              <a:rPr lang="ru-RU" sz="2400" dirty="0"/>
              <a:t>культура;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dirty="0" smtClean="0"/>
              <a:t>творческий </a:t>
            </a:r>
            <a:r>
              <a:rPr lang="ru-RU" sz="2400" dirty="0"/>
              <a:t>подход и оригинальность суждений;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dirty="0" smtClean="0"/>
              <a:t>эрудиция </a:t>
            </a:r>
            <a:r>
              <a:rPr lang="ru-RU" sz="2400" dirty="0"/>
              <a:t>и культура речи</a:t>
            </a:r>
            <a:r>
              <a:rPr lang="ru-RU" sz="2400" dirty="0" smtClean="0"/>
              <a:t>.</a:t>
            </a:r>
            <a:endParaRPr lang="ru-RU" sz="2400" dirty="0"/>
          </a:p>
          <a:p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7720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1067" y="229659"/>
            <a:ext cx="10515600" cy="59160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Темы Дискуссионного клуба прошлых лет</a:t>
            </a:r>
            <a:endParaRPr lang="ru-RU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1066" y="919692"/>
            <a:ext cx="11142133" cy="5150908"/>
          </a:xfrm>
        </p:spPr>
        <p:txBody>
          <a:bodyPr>
            <a:normAutofit/>
          </a:bodyPr>
          <a:lstStyle/>
          <a:p>
            <a:r>
              <a:rPr lang="ru-RU" dirty="0" smtClean="0"/>
              <a:t>«Воспитание</a:t>
            </a:r>
            <a:r>
              <a:rPr lang="ru-RU" dirty="0"/>
              <a:t>: кто, где, когда?» </a:t>
            </a:r>
            <a:endParaRPr lang="ru-RU" dirty="0" smtClean="0"/>
          </a:p>
          <a:p>
            <a:r>
              <a:rPr lang="ru-RU" dirty="0" smtClean="0"/>
              <a:t>«Качество подготовки учителя = </a:t>
            </a:r>
            <a:r>
              <a:rPr lang="ru-RU" dirty="0"/>
              <a:t>качество образования?» </a:t>
            </a:r>
            <a:endParaRPr lang="ru-RU" dirty="0" smtClean="0"/>
          </a:p>
          <a:p>
            <a:r>
              <a:rPr lang="ru-RU" dirty="0" smtClean="0"/>
              <a:t>«Доступность </a:t>
            </a:r>
            <a:r>
              <a:rPr lang="ru-RU" dirty="0"/>
              <a:t>качественного образования» </a:t>
            </a:r>
            <a:endParaRPr lang="ru-RU" dirty="0" smtClean="0"/>
          </a:p>
          <a:p>
            <a:r>
              <a:rPr lang="ru-RU" dirty="0"/>
              <a:t>Все дети разные – каждый ребенок особенный» </a:t>
            </a:r>
            <a:endParaRPr lang="ru-RU" dirty="0" smtClean="0"/>
          </a:p>
          <a:p>
            <a:r>
              <a:rPr lang="ru-RU" dirty="0" smtClean="0"/>
              <a:t>«Равенство </a:t>
            </a:r>
            <a:r>
              <a:rPr lang="ru-RU" dirty="0"/>
              <a:t>возможностей и успех каждого ребенка» </a:t>
            </a:r>
            <a:endParaRPr lang="ru-RU" dirty="0" smtClean="0"/>
          </a:p>
          <a:p>
            <a:r>
              <a:rPr lang="ru-RU" dirty="0" smtClean="0"/>
              <a:t>«Будущее </a:t>
            </a:r>
            <a:r>
              <a:rPr lang="ru-RU" dirty="0"/>
              <a:t>и школа: бег вдогонку или локомотив прогресса?» «</a:t>
            </a:r>
            <a:r>
              <a:rPr lang="ru-RU" dirty="0" smtClean="0"/>
              <a:t>Единое </a:t>
            </a:r>
            <a:r>
              <a:rPr lang="ru-RU" dirty="0"/>
              <a:t>образовательное </a:t>
            </a:r>
            <a:r>
              <a:rPr lang="ru-RU" dirty="0" smtClean="0"/>
              <a:t>пространство»</a:t>
            </a:r>
          </a:p>
          <a:p>
            <a:r>
              <a:rPr lang="ru-RU" dirty="0"/>
              <a:t>«Как учителю сделать родителей своими союзниками</a:t>
            </a:r>
            <a:r>
              <a:rPr lang="ru-RU" dirty="0" smtClean="0"/>
              <a:t>?»</a:t>
            </a:r>
          </a:p>
          <a:p>
            <a:r>
              <a:rPr lang="ru-RU" dirty="0" smtClean="0"/>
              <a:t>«Легко </a:t>
            </a:r>
            <a:r>
              <a:rPr lang="ru-RU" dirty="0"/>
              <a:t>ли быть молодым…учителем?» </a:t>
            </a:r>
            <a:endParaRPr lang="ru-RU" dirty="0" smtClean="0"/>
          </a:p>
          <a:p>
            <a:r>
              <a:rPr lang="ru-RU" dirty="0" smtClean="0"/>
              <a:t>«Траектория </a:t>
            </a:r>
            <a:r>
              <a:rPr lang="ru-RU" dirty="0"/>
              <a:t>роста: от учителя настоящего к учителю будущего» </a:t>
            </a:r>
          </a:p>
        </p:txBody>
      </p:sp>
    </p:spTree>
    <p:extLst>
      <p:ext uri="{BB962C8B-B14F-4D97-AF65-F5344CB8AC3E}">
        <p14:creationId xmlns:p14="http://schemas.microsoft.com/office/powerpoint/2010/main" val="1066421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799" y="339726"/>
            <a:ext cx="5223934" cy="1325563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Дискуссионный клуб – 2016 </a:t>
            </a:r>
            <a:b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в Томском кадетском корпусе</a:t>
            </a:r>
            <a:endParaRPr lang="ru-RU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94" y="1933268"/>
            <a:ext cx="5847543" cy="39002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712" y="3540654"/>
            <a:ext cx="4699087" cy="31342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045" y="220133"/>
            <a:ext cx="4699087" cy="31342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3454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80999" y="263526"/>
            <a:ext cx="5223934" cy="1325563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Дискуссионный клуб – 2017 </a:t>
            </a:r>
            <a:b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в Театре юного зрителя</a:t>
            </a:r>
            <a:endParaRPr lang="ru-RU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66" y="1761066"/>
            <a:ext cx="6057900" cy="4038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196" y="339726"/>
            <a:ext cx="4542367" cy="30282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263" y="3544710"/>
            <a:ext cx="4576235" cy="30508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8578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766" y="525992"/>
            <a:ext cx="6083301" cy="659342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Дискуссионный клуб – 2018 </a:t>
            </a:r>
            <a:b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в РЦРО</a:t>
            </a:r>
            <a:endParaRPr lang="ru-RU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68" y="1617135"/>
            <a:ext cx="6146798" cy="40978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466" y="457730"/>
            <a:ext cx="4584700" cy="30564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466" y="3663947"/>
            <a:ext cx="4584700" cy="30564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64774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600</TotalTime>
  <Words>376</Words>
  <Application>Microsoft Office PowerPoint</Application>
  <PresentationFormat>Широкоэкранный</PresentationFormat>
  <Paragraphs>41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Консультационный семинар по подготовке к конкурсным испытаниям очного этапа регионального конкурса «Педагогические горизонты»</vt:lpstr>
      <vt:lpstr>В целях оказания содействия в реализации инициативы Общероссийского народного фронта к Дню России просим пройти анкетирование:</vt:lpstr>
      <vt:lpstr>Очный этап состоится в III декаде сентября 2019 г.:</vt:lpstr>
      <vt:lpstr>Мастер-классы</vt:lpstr>
      <vt:lpstr>Презентация PowerPoint</vt:lpstr>
      <vt:lpstr>Мастер-классы. Аудитория № 21</vt:lpstr>
      <vt:lpstr>Необходимо:</vt:lpstr>
      <vt:lpstr>Конкурсное испытание «Дискуссионный клуб»   (Положение о региональном конкурсе «Педагогические горизонты» (утв. Распоряжением ДОО ТО от 20.03.2019 г. № 223-р)</vt:lpstr>
      <vt:lpstr>Темы Дискуссионного клуба прошлых лет</vt:lpstr>
      <vt:lpstr>Дискуссионный клуб – 2016  в Томском кадетском корпусе</vt:lpstr>
      <vt:lpstr>Дискуссионный клуб – 2017  в Театре юного зрителя</vt:lpstr>
      <vt:lpstr>Дискуссионный клуб – 2018  в РЦРО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Консультационный семинар по подготовке к конкурсному испытанию очного этапа «Дискуссионный клуб»</dc:title>
  <dc:creator>Сарычева М. О.</dc:creator>
  <cp:lastModifiedBy>Сарычева М. О.</cp:lastModifiedBy>
  <cp:revision>19</cp:revision>
  <dcterms:created xsi:type="dcterms:W3CDTF">2019-06-07T02:45:15Z</dcterms:created>
  <dcterms:modified xsi:type="dcterms:W3CDTF">2019-06-11T03:13:33Z</dcterms:modified>
</cp:coreProperties>
</file>