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9"/>
  </p:notesMasterIdLst>
  <p:handoutMasterIdLst>
    <p:handoutMasterId r:id="rId20"/>
  </p:handoutMasterIdLst>
  <p:sldIdLst>
    <p:sldId id="321" r:id="rId2"/>
    <p:sldId id="324" r:id="rId3"/>
    <p:sldId id="350" r:id="rId4"/>
    <p:sldId id="346" r:id="rId5"/>
    <p:sldId id="351" r:id="rId6"/>
    <p:sldId id="343" r:id="rId7"/>
    <p:sldId id="341" r:id="rId8"/>
    <p:sldId id="352" r:id="rId9"/>
    <p:sldId id="347" r:id="rId10"/>
    <p:sldId id="334" r:id="rId11"/>
    <p:sldId id="338" r:id="rId12"/>
    <p:sldId id="349" r:id="rId13"/>
    <p:sldId id="337" r:id="rId14"/>
    <p:sldId id="335" r:id="rId15"/>
    <p:sldId id="339" r:id="rId16"/>
    <p:sldId id="340" r:id="rId17"/>
    <p:sldId id="327" r:id="rId18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  <a:srgbClr val="000099"/>
    <a:srgbClr val="CC3300"/>
    <a:srgbClr val="6600CC"/>
    <a:srgbClr val="9966FF"/>
    <a:srgbClr val="8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70" autoAdjust="0"/>
  </p:normalViewPr>
  <p:slideViewPr>
    <p:cSldViewPr>
      <p:cViewPr varScale="1">
        <p:scale>
          <a:sx n="98" d="100"/>
          <a:sy n="98" d="100"/>
        </p:scale>
        <p:origin x="189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38C92E65-884C-4269-A67A-DC8782ECE8B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6811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2A8BE0CE-1565-4BBA-8DDD-9FAF780988A0}" type="datetimeFigureOut">
              <a:rPr lang="ru-RU"/>
              <a:pPr>
                <a:defRPr/>
              </a:pPr>
              <a:t>11.02.2022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68CB052-1FA1-43D4-9BD1-57732FC967F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16286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977E70CC-CFA1-427D-972A-FCF4ECD71A5B}" type="slidenum">
              <a:rPr lang="ru-RU" altLang="ru-RU">
                <a:latin typeface="Arial" charset="0"/>
              </a:rPr>
              <a:pPr eaLnBrk="1" hangingPunct="1"/>
              <a:t>3</a:t>
            </a:fld>
            <a:endParaRPr lang="ru-RU" altLang="ru-RU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356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0D8E0C88-B1FF-47FA-A313-AEA1ACF94A61}" type="slidenum">
              <a:rPr lang="ru-RU" altLang="ru-RU">
                <a:latin typeface="Arial" charset="0"/>
              </a:rPr>
              <a:pPr eaLnBrk="1" hangingPunct="1"/>
              <a:t>4</a:t>
            </a:fld>
            <a:endParaRPr lang="ru-RU" altLang="ru-RU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263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0D8E0C88-B1FF-47FA-A313-AEA1ACF94A61}" type="slidenum">
              <a:rPr lang="ru-RU" altLang="ru-RU">
                <a:latin typeface="Arial" charset="0"/>
              </a:rPr>
              <a:pPr eaLnBrk="1" hangingPunct="1"/>
              <a:t>5</a:t>
            </a:fld>
            <a:endParaRPr lang="ru-RU" altLang="ru-RU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129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0D8E0C88-B1FF-47FA-A313-AEA1ACF94A61}" type="slidenum">
              <a:rPr lang="ru-RU" altLang="ru-RU">
                <a:latin typeface="Arial" charset="0"/>
              </a:rPr>
              <a:pPr eaLnBrk="1" hangingPunct="1"/>
              <a:t>7</a:t>
            </a:fld>
            <a:endParaRPr lang="ru-RU" altLang="ru-RU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322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02EEF975-AC6D-4642-A7CB-50733D20A5D0}" type="slidenum">
              <a:rPr lang="ru-RU" altLang="ru-RU">
                <a:solidFill>
                  <a:srgbClr val="000000"/>
                </a:solidFill>
                <a:latin typeface="Arial" charset="0"/>
              </a:rPr>
              <a:pPr eaLnBrk="1" hangingPunct="1"/>
              <a:t>10</a:t>
            </a:fld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58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C647E235-F6F0-4622-8318-CB38A4570D9B}" type="slidenum">
              <a:rPr lang="ru-RU" altLang="ru-RU">
                <a:solidFill>
                  <a:srgbClr val="000000"/>
                </a:solidFill>
                <a:latin typeface="Arial" charset="0"/>
              </a:rPr>
              <a:pPr eaLnBrk="1" hangingPunct="1"/>
              <a:t>11</a:t>
            </a:fld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599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C647E235-F6F0-4622-8318-CB38A4570D9B}" type="slidenum">
              <a:rPr lang="ru-RU" altLang="ru-RU">
                <a:solidFill>
                  <a:srgbClr val="000000"/>
                </a:solidFill>
                <a:latin typeface="Arial" charset="0"/>
              </a:rPr>
              <a:pPr eaLnBrk="1" hangingPunct="1"/>
              <a:t>12</a:t>
            </a:fld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599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B62AD60E-130C-41B9-8501-014B772A6C6F}" type="slidenum">
              <a:rPr lang="ru-RU" altLang="ru-RU">
                <a:solidFill>
                  <a:srgbClr val="000000"/>
                </a:solidFill>
                <a:latin typeface="Arial" charset="0"/>
              </a:rPr>
              <a:pPr eaLnBrk="1" hangingPunct="1"/>
              <a:t>13</a:t>
            </a:fld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230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mtClean="0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mtClean="0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mtClean="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mtClean="0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/>
            </a:p>
          </p:txBody>
        </p:sp>
      </p:grpSp>
      <p:sp>
        <p:nvSpPr>
          <p:cNvPr id="922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922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1417B40-F3B8-4484-BAB1-75C84CBC7D6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CDE45C-731E-4540-BFC5-4374A4DD2CB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B9E175-4349-4B85-AB18-C83D90A7A0A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ADC5FC-D09A-48F2-982A-D1EFF8FE212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0ED45D-7E7D-4FE9-92DC-7F5257D224A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4BB43D-9C22-4901-8EA6-CD8AEF855F2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5D346F-2C70-4DBE-8803-2E10CC135824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C04D19-BAB6-4236-BF2C-E6F0D6B7A4F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782F5-F8EF-4BD3-97FD-32E62A01A5A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EAD163-BABE-431A-82D7-A8E111D3B7F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F3A2FB-55DD-4AF7-A326-7EEF468FCC7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12EEF3-9576-4E4D-B5BD-1BD07B5D726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2CFA38-2007-4116-BFF2-CFF1C98110E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ru-RU" altLang="ru-RU" sz="2400" smtClean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ru-RU" altLang="ru-RU" sz="2400" smtClean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ru-RU" altLang="ru-RU" sz="2400" smtClean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ru-RU" altLang="ru-RU" sz="2400" smtClean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ru-RU" altLang="ru-RU" sz="2400" smtClean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ru-RU" altLang="ru-RU" sz="240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ru-RU" altLang="ru-RU" sz="2400" smtClean="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20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0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0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4D607938-C51B-46E6-921C-58CC348524A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ok.ru/profile/377518538012/statuses/151681239225116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ok.ru/video/1641208941305" TargetMode="External"/><Relationship Id="rId4" Type="http://schemas.openxmlformats.org/officeDocument/2006/relationships/hyperlink" Target="http://bak-bolschool.edu.tomsk.ru/wp-content/uploads/2020/05/9-maya_20.pdf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bak-bolschool.edu.tomsk.ru/wp-content/uploads/2020/05/Aktsiya-Okna-Pobedy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/>
          </p:nvPr>
        </p:nvSpPr>
        <p:spPr>
          <a:xfrm>
            <a:off x="1857375" y="428625"/>
            <a:ext cx="7035800" cy="857250"/>
          </a:xfrm>
        </p:spPr>
        <p:txBody>
          <a:bodyPr/>
          <a:lstStyle/>
          <a:p>
            <a:r>
              <a:rPr lang="ru-RU" altLang="ru-RU" sz="1600" b="1" dirty="0" smtClean="0">
                <a:solidFill>
                  <a:srgbClr val="595959"/>
                </a:solidFill>
                <a:cs typeface="Times New Roman" pitchFamily="18" charset="0"/>
              </a:rPr>
              <a:t>Стратегия формирования безбарьерной этнокультурной межэтнической образовательной среды в Томской области </a:t>
            </a:r>
            <a:br>
              <a:rPr lang="ru-RU" altLang="ru-RU" sz="1600" b="1" dirty="0" smtClean="0">
                <a:solidFill>
                  <a:srgbClr val="595959"/>
                </a:solidFill>
                <a:cs typeface="Times New Roman" pitchFamily="18" charset="0"/>
              </a:rPr>
            </a:br>
            <a:r>
              <a:rPr lang="ru-RU" altLang="ru-RU" sz="1600" b="1" dirty="0" smtClean="0">
                <a:solidFill>
                  <a:srgbClr val="595959"/>
                </a:solidFill>
                <a:cs typeface="Times New Roman" pitchFamily="18" charset="0"/>
              </a:rPr>
              <a:t>на 2015-2021 годы</a:t>
            </a:r>
            <a:endParaRPr lang="ru-RU" altLang="ru-RU" sz="1600" dirty="0" smtClean="0">
              <a:solidFill>
                <a:srgbClr val="595959"/>
              </a:solidFill>
              <a:cs typeface="Times New Roman" pitchFamily="18" charset="0"/>
            </a:endParaRPr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2357430"/>
            <a:ext cx="7786685" cy="2857520"/>
          </a:xfrm>
          <a:solidFill>
            <a:schemeClr val="bg1"/>
          </a:solidFill>
        </p:spPr>
        <p:txBody>
          <a:bodyPr/>
          <a:lstStyle/>
          <a:p>
            <a:r>
              <a:rPr lang="ru-RU" altLang="ru-RU" sz="2800" b="1" dirty="0" smtClean="0">
                <a:solidFill>
                  <a:srgbClr val="002060"/>
                </a:solidFill>
                <a:cs typeface="Times New Roman" pitchFamily="18" charset="0"/>
              </a:rPr>
              <a:t>Итоги и перспективы деятельности Центра этнокультурного образования МКОУ «</a:t>
            </a:r>
            <a:r>
              <a:rPr lang="ru-RU" altLang="ru-RU" sz="2800" b="1" dirty="0" err="1" smtClean="0">
                <a:solidFill>
                  <a:srgbClr val="002060"/>
                </a:solidFill>
                <a:cs typeface="Times New Roman" pitchFamily="18" charset="0"/>
              </a:rPr>
              <a:t>Большегалкинская</a:t>
            </a:r>
            <a:r>
              <a:rPr lang="ru-RU" altLang="ru-RU" sz="2800" b="1" dirty="0" smtClean="0">
                <a:solidFill>
                  <a:srgbClr val="002060"/>
                </a:solidFill>
                <a:cs typeface="Times New Roman" pitchFamily="18" charset="0"/>
              </a:rPr>
              <a:t> СОШ» </a:t>
            </a:r>
            <a:r>
              <a:rPr lang="ru-RU" altLang="ru-RU" sz="2800" b="1" dirty="0" err="1" smtClean="0">
                <a:solidFill>
                  <a:srgbClr val="002060"/>
                </a:solidFill>
                <a:cs typeface="Times New Roman" pitchFamily="18" charset="0"/>
              </a:rPr>
              <a:t>Бакчарского</a:t>
            </a:r>
            <a:r>
              <a:rPr lang="ru-RU" altLang="ru-RU" sz="2800" b="1" dirty="0" smtClean="0">
                <a:solidFill>
                  <a:srgbClr val="002060"/>
                </a:solidFill>
                <a:cs typeface="Times New Roman" pitchFamily="18" charset="0"/>
              </a:rPr>
              <a:t> района</a:t>
            </a:r>
          </a:p>
          <a:p>
            <a:r>
              <a:rPr lang="ru-RU" altLang="ru-RU" sz="2800" b="1" dirty="0" smtClean="0">
                <a:solidFill>
                  <a:srgbClr val="002060"/>
                </a:solidFill>
                <a:cs typeface="Times New Roman" pitchFamily="18" charset="0"/>
              </a:rPr>
              <a:t>2015-2021 </a:t>
            </a:r>
            <a:endParaRPr lang="ru-RU" altLang="ru-RU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4" name="Объект 4"/>
          <p:cNvSpPr txBox="1">
            <a:spLocks/>
          </p:cNvSpPr>
          <p:nvPr/>
        </p:nvSpPr>
        <p:spPr>
          <a:xfrm>
            <a:off x="857224" y="5929330"/>
            <a:ext cx="7315200" cy="50006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+mn-lt"/>
                <a:cs typeface="+mn-cs"/>
              </a:rPr>
              <a:t>По заказу ОГБУ «РЦРО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+mn-lt"/>
                <a:cs typeface="+mn-cs"/>
              </a:rPr>
              <a:t>» </a:t>
            </a:r>
            <a:r>
              <a:rPr lang="en-US" i="1" dirty="0" smtClean="0"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+mn-lt"/>
                <a:cs typeface="+mn-cs"/>
              </a:rPr>
              <a:t>www.rcro.tomsk.ru 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+mn-lt"/>
                <a:cs typeface="+mn-cs"/>
              </a:rPr>
              <a:t>2021</a:t>
            </a:r>
            <a:endParaRPr lang="ru-RU" i="1" dirty="0">
              <a:solidFill>
                <a:schemeClr val="accent2">
                  <a:lumMod val="50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+mn-lt"/>
              <a:cs typeface="+mn-cs"/>
            </a:endParaRPr>
          </a:p>
        </p:txBody>
      </p:sp>
      <p:pic>
        <p:nvPicPr>
          <p:cNvPr id="5125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" y="357188"/>
            <a:ext cx="11430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AutoShape 4" descr="https://c.wallhere.com/photos/7a/43/colorful_Windows_10_gradient_minimalism_soft_gradient_plain_background_vysakhjanan-1936803.jpg!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5127" name="AutoShape 6" descr="https://c.wallhere.com/photos/7a/43/colorful_Windows_10_gradient_minimalism_soft_gradient_plain_background_vysakhjanan-1936803.jpg!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5128" name="AutoShape 8" descr="https://c.wallhere.com/photos/7a/43/colorful_Windows_10_gradient_minimalism_soft_gradient_plain_background_vysakhjanan-1936803.jpg!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b="1" i="1" dirty="0" smtClean="0"/>
              <a:t>О нас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1625601"/>
          </a:xfrm>
        </p:spPr>
        <p:txBody>
          <a:bodyPr/>
          <a:lstStyle/>
          <a:p>
            <a:pPr marL="0" indent="0" algn="just">
              <a:buNone/>
            </a:pPr>
            <a:r>
              <a:rPr lang="ru-RU" sz="1600" dirty="0" smtClean="0">
                <a:cs typeface="Times New Roman" pitchFamily="18" charset="0"/>
              </a:rPr>
              <a:t>МКОУ «</a:t>
            </a:r>
            <a:r>
              <a:rPr lang="ru-RU" sz="1600" dirty="0" err="1" smtClean="0">
                <a:cs typeface="Times New Roman" pitchFamily="18" charset="0"/>
              </a:rPr>
              <a:t>Большегалкинская</a:t>
            </a:r>
            <a:r>
              <a:rPr lang="ru-RU" sz="1600" dirty="0" smtClean="0">
                <a:cs typeface="Times New Roman" pitchFamily="18" charset="0"/>
              </a:rPr>
              <a:t> СОШ» - одно из старейших образовательных учреждений </a:t>
            </a:r>
            <a:r>
              <a:rPr lang="ru-RU" sz="1600" dirty="0" err="1" smtClean="0">
                <a:cs typeface="Times New Roman" pitchFamily="18" charset="0"/>
              </a:rPr>
              <a:t>Бакчарского</a:t>
            </a:r>
            <a:r>
              <a:rPr lang="ru-RU" sz="1600" dirty="0" smtClean="0">
                <a:cs typeface="Times New Roman" pitchFamily="18" charset="0"/>
              </a:rPr>
              <a:t> района. В 2013 году отметила своё 80–</a:t>
            </a:r>
            <a:r>
              <a:rPr lang="ru-RU" sz="1600" dirty="0" err="1" smtClean="0">
                <a:cs typeface="Times New Roman" pitchFamily="18" charset="0"/>
              </a:rPr>
              <a:t>летие</a:t>
            </a:r>
            <a:r>
              <a:rPr lang="ru-RU" sz="1600" dirty="0" smtClean="0">
                <a:cs typeface="Times New Roman" pitchFamily="18" charset="0"/>
              </a:rPr>
              <a:t>. В школе обучается 76 учащихся. </a:t>
            </a:r>
          </a:p>
        </p:txBody>
      </p:sp>
      <p:pic>
        <p:nvPicPr>
          <p:cNvPr id="6" name="Рисунок 5" descr="IMG_004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6949" y="3786190"/>
            <a:ext cx="3857652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857224" y="3643314"/>
            <a:ext cx="3770314" cy="1625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spcBef>
                <a:spcPct val="20000"/>
              </a:spcBef>
              <a:buClr>
                <a:schemeClr val="folHlink"/>
              </a:buClr>
              <a:buSzPct val="60000"/>
            </a:pPr>
            <a:endParaRPr lang="ru-RU" sz="1200" dirty="0" smtClean="0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 bwMode="auto">
          <a:xfrm>
            <a:off x="944562" y="3929066"/>
            <a:ext cx="3698876" cy="1625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 bwMode="auto">
          <a:xfrm>
            <a:off x="755650" y="2885772"/>
            <a:ext cx="3096270" cy="1625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kumimoji="0" lang="ru-RU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Times New Roman" pitchFamily="18" charset="0"/>
              </a:rPr>
              <a:t>Распоряжениями ДОО ТО № 351 от 31.05.2010 года, </a:t>
            </a:r>
            <a:r>
              <a:rPr lang="ru-RU" sz="1600" kern="0" dirty="0" smtClean="0">
                <a:latin typeface="+mn-lt"/>
                <a:cs typeface="Times New Roman" pitchFamily="18" charset="0"/>
              </a:rPr>
              <a:t> № 731-р от 13.10.2015 года</a:t>
            </a:r>
            <a:r>
              <a:rPr kumimoji="0" lang="ru-RU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Times New Roman" pitchFamily="18" charset="0"/>
              </a:rPr>
              <a:t> нашей школе присвоен статус Центра</a:t>
            </a:r>
            <a:r>
              <a:rPr kumimoji="0" lang="ru-RU" sz="160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Times New Roman" pitchFamily="18" charset="0"/>
              </a:rPr>
              <a:t> этнокультурного </a:t>
            </a:r>
            <a:r>
              <a:rPr kumimoji="0" lang="ru-RU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Times New Roman" pitchFamily="18" charset="0"/>
              </a:rPr>
              <a:t>образования».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4162" y="459392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spcBef>
                <a:spcPts val="0"/>
              </a:spcBef>
              <a:buClr>
                <a:srgbClr val="FFC000"/>
              </a:buClr>
              <a:buFont typeface="Wingdings" pitchFamily="2" charset="2"/>
              <a:buNone/>
              <a:defRPr/>
            </a:pPr>
            <a:r>
              <a:rPr lang="ru-RU" altLang="ru-RU" sz="1600" dirty="0" smtClean="0">
                <a:latin typeface="+mn-lt"/>
                <a:cs typeface="Times New Roman" pitchFamily="18" charset="0"/>
              </a:rPr>
              <a:t>Координатором Центра </a:t>
            </a:r>
          </a:p>
          <a:p>
            <a:pPr marL="0" indent="0" algn="just">
              <a:spcBef>
                <a:spcPts val="0"/>
              </a:spcBef>
              <a:buClr>
                <a:srgbClr val="FFC000"/>
              </a:buClr>
              <a:buFont typeface="Wingdings" pitchFamily="2" charset="2"/>
              <a:buNone/>
              <a:defRPr/>
            </a:pPr>
            <a:r>
              <a:rPr lang="ru-RU" altLang="ru-RU" sz="1600" dirty="0" smtClean="0">
                <a:latin typeface="+mn-lt"/>
                <a:cs typeface="Times New Roman" pitchFamily="18" charset="0"/>
              </a:rPr>
              <a:t>этнокультурного образования </a:t>
            </a:r>
          </a:p>
          <a:p>
            <a:pPr marL="0" indent="0">
              <a:spcBef>
                <a:spcPts val="0"/>
              </a:spcBef>
              <a:buClr>
                <a:srgbClr val="FFC000"/>
              </a:buClr>
              <a:buFont typeface="Wingdings" pitchFamily="2" charset="2"/>
              <a:buNone/>
              <a:defRPr/>
            </a:pPr>
            <a:r>
              <a:rPr lang="ru-RU" altLang="ru-RU" sz="1600" dirty="0" smtClean="0">
                <a:latin typeface="+mn-lt"/>
                <a:cs typeface="Times New Roman" pitchFamily="18" charset="0"/>
              </a:rPr>
              <a:t>с 2010 года является заместитель </a:t>
            </a:r>
          </a:p>
          <a:p>
            <a:pPr marL="0" indent="0">
              <a:spcBef>
                <a:spcPts val="0"/>
              </a:spcBef>
              <a:buClr>
                <a:srgbClr val="FFC000"/>
              </a:buClr>
              <a:buFont typeface="Wingdings" pitchFamily="2" charset="2"/>
              <a:buNone/>
              <a:defRPr/>
            </a:pPr>
            <a:r>
              <a:rPr lang="ru-RU" altLang="ru-RU" sz="1600" dirty="0" smtClean="0">
                <a:latin typeface="+mn-lt"/>
                <a:cs typeface="Times New Roman" pitchFamily="18" charset="0"/>
              </a:rPr>
              <a:t>директора по воспитательной работе </a:t>
            </a:r>
          </a:p>
          <a:p>
            <a:pPr marL="0" indent="0">
              <a:spcBef>
                <a:spcPts val="0"/>
              </a:spcBef>
              <a:buClr>
                <a:srgbClr val="FFC000"/>
              </a:buClr>
              <a:buFont typeface="Wingdings" pitchFamily="2" charset="2"/>
              <a:buNone/>
              <a:defRPr/>
            </a:pPr>
            <a:r>
              <a:rPr lang="ru-RU" altLang="ru-RU" sz="1600" dirty="0" err="1" smtClean="0">
                <a:latin typeface="+mn-lt"/>
                <a:cs typeface="Times New Roman" pitchFamily="18" charset="0"/>
              </a:rPr>
              <a:t>Умерова</a:t>
            </a:r>
            <a:r>
              <a:rPr lang="ru-RU" altLang="ru-RU" sz="1600" dirty="0" smtClean="0">
                <a:latin typeface="+mn-lt"/>
                <a:cs typeface="Times New Roman" pitchFamily="18" charset="0"/>
              </a:rPr>
              <a:t> Зоя Александровна.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1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928662" y="785794"/>
            <a:ext cx="7715245" cy="95410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i="1" dirty="0" smtClean="0">
                <a:solidFill>
                  <a:schemeClr val="tx2"/>
                </a:solidFill>
                <a:latin typeface="+mn-lt"/>
              </a:rPr>
              <a:t>Реализованные проекты и программы этнокультурной направленности</a:t>
            </a:r>
            <a:endParaRPr lang="ru-RU" altLang="ru-RU" sz="2800" b="1" i="1" dirty="0">
              <a:solidFill>
                <a:schemeClr val="tx2"/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721724"/>
              </p:ext>
            </p:extLst>
          </p:nvPr>
        </p:nvGraphicFramePr>
        <p:xfrm>
          <a:off x="500034" y="2214554"/>
          <a:ext cx="8143872" cy="2562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6992"/>
                <a:gridCol w="5242362"/>
                <a:gridCol w="2214518"/>
              </a:tblGrid>
              <a:tr h="39668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№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Наименование проекта / программы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Срок реализации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66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Школьный проект «Нам жизнь дана на добрые дела»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2016-2017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66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Школьный проект «С</a:t>
                      </a:r>
                      <a:r>
                        <a:rPr lang="ru-RU" sz="1600" kern="1200" baseline="0" dirty="0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детских лет любимое село»</a:t>
                      </a:r>
                      <a:endParaRPr lang="ru-RU" sz="1600" kern="1200" dirty="0" smtClean="0">
                        <a:solidFill>
                          <a:schemeClr val="accent4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2017-2018</a:t>
                      </a:r>
                    </a:p>
                  </a:txBody>
                  <a:tcPr/>
                </a:tc>
              </a:tr>
              <a:tr h="3966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Школьный проект «Лица моей малой родины»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2018-2019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66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Банк методических</a:t>
                      </a:r>
                      <a:r>
                        <a:rPr lang="ru-RU" sz="1600" baseline="0" dirty="0" smtClean="0">
                          <a:latin typeface="+mn-lt"/>
                          <a:cs typeface="Times New Roman" pitchFamily="18" charset="0"/>
                        </a:rPr>
                        <a:t> разработок к Дню народного единства, ко Дню памяти жертв Холокоста</a:t>
                      </a:r>
                      <a:endParaRPr lang="ru-RU" sz="16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2020-2021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66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Программа ЦЭО «Толерантный</a:t>
                      </a:r>
                      <a:r>
                        <a:rPr lang="ru-RU" sz="1600" baseline="0" dirty="0" smtClean="0">
                          <a:latin typeface="+mn-lt"/>
                          <a:cs typeface="Times New Roman" pitchFamily="18" charset="0"/>
                        </a:rPr>
                        <a:t> гражданин»</a:t>
                      </a:r>
                      <a:endParaRPr lang="ru-RU" sz="16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928662" y="428604"/>
            <a:ext cx="7800975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b="1" i="1" dirty="0" smtClean="0">
                <a:latin typeface="+mn-lt"/>
                <a:cs typeface="Times New Roman" pitchFamily="18" charset="0"/>
              </a:rPr>
              <a:t>Открытые образовательные события для обучающихся</a:t>
            </a:r>
            <a:endParaRPr lang="ru-RU" sz="2800" b="1" i="1" dirty="0">
              <a:latin typeface="+mn-lt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577691"/>
              </p:ext>
            </p:extLst>
          </p:nvPr>
        </p:nvGraphicFramePr>
        <p:xfrm>
          <a:off x="928663" y="2079083"/>
          <a:ext cx="7603779" cy="3900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7286"/>
                <a:gridCol w="661259"/>
                <a:gridCol w="727384"/>
                <a:gridCol w="661259"/>
                <a:gridCol w="661259"/>
                <a:gridCol w="727384"/>
                <a:gridCol w="659046"/>
                <a:gridCol w="728902"/>
              </a:tblGrid>
              <a:tr h="322442"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Название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м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ероприятия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Количество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участников, чел.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2244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2015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2016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2017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2018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2019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2020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2021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</a:tr>
              <a:tr h="718076">
                <a:tc>
                  <a:txBody>
                    <a:bodyPr/>
                    <a:lstStyle/>
                    <a:p>
                      <a:pPr algn="l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Районная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конкурсно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-игровая программа «Мы разные, но мы вместе»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  <a:cs typeface="Times New Roman" pitchFamily="18" charset="0"/>
                        </a:rPr>
                        <a:t>67 </a:t>
                      </a:r>
                    </a:p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29064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Молодецкие забавы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  <a:cs typeface="Times New Roman" pitchFamily="18" charset="0"/>
                        </a:rPr>
                        <a:t>42   </a:t>
                      </a:r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180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Открытый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фольклорный фестиваль «Без берёзы не мыслю России»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    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+mn-lt"/>
                          <a:cs typeface="Times New Roman" pitchFamily="18" charset="0"/>
                        </a:rPr>
                        <a:t>126</a:t>
                      </a:r>
                      <a:r>
                        <a:rPr lang="ru-RU" sz="1400" b="1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180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n w="1905"/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Открытая краеведческая игра-кругосветка</a:t>
                      </a:r>
                      <a:r>
                        <a:rPr lang="ru-RU" sz="1400" b="0" baseline="0" dirty="0" smtClean="0">
                          <a:ln w="1905"/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 smtClean="0">
                          <a:ln w="1905"/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«Люби и знай родимый край»</a:t>
                      </a:r>
                      <a:endParaRPr lang="ru-RU" sz="1400" b="0" cap="none" spc="0" dirty="0" smtClean="0">
                        <a:ln w="1905"/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+mn-lt"/>
                          <a:cs typeface="Times New Roman" pitchFamily="18" charset="0"/>
                        </a:rPr>
                        <a:t>42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+mn-lt"/>
                          <a:cs typeface="Times New Roman" pitchFamily="18" charset="0"/>
                        </a:rPr>
                        <a:t>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18076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+mn-lt"/>
                          <a:cs typeface="Times New Roman" pitchFamily="18" charset="0"/>
                        </a:rPr>
                        <a:t>Открытый фольклорный фестиваль «Возьмёмся за руки, друзья!»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  <a:cs typeface="Times New Roman" pitchFamily="18" charset="0"/>
                        </a:rPr>
                        <a:t>74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928662" y="428604"/>
            <a:ext cx="7800975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b="1" i="1" dirty="0" smtClean="0">
                <a:latin typeface="+mn-lt"/>
                <a:cs typeface="Times New Roman" pitchFamily="18" charset="0"/>
              </a:rPr>
              <a:t>Открытые образовательные события для обучающихся</a:t>
            </a:r>
            <a:endParaRPr lang="ru-RU" sz="2800" b="1" i="1" dirty="0">
              <a:latin typeface="+mn-lt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368837"/>
              </p:ext>
            </p:extLst>
          </p:nvPr>
        </p:nvGraphicFramePr>
        <p:xfrm>
          <a:off x="919036" y="2348880"/>
          <a:ext cx="7810601" cy="2933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828"/>
                <a:gridCol w="679245"/>
                <a:gridCol w="747169"/>
                <a:gridCol w="679245"/>
                <a:gridCol w="679245"/>
                <a:gridCol w="747169"/>
                <a:gridCol w="676972"/>
                <a:gridCol w="748728"/>
              </a:tblGrid>
              <a:tr h="323761"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Название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м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ероприятия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Количество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участников, чел.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2376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2015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2016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2017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2018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2019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2020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2021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</a:tr>
              <a:tr h="5055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+mn-lt"/>
                          <a:cs typeface="Times New Roman" pitchFamily="18" charset="0"/>
                        </a:rPr>
                        <a:t>Открытый фольклорный Фестиваль  «Русский пряник»</a:t>
                      </a:r>
                      <a:endParaRPr lang="ru-RU" sz="1400" b="0" cap="none" spc="0" dirty="0" smtClean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  <a:cs typeface="Times New Roman" pitchFamily="18" charset="0"/>
                        </a:rPr>
                        <a:t>48</a:t>
                      </a:r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055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+mn-lt"/>
                          <a:cs typeface="Times New Roman" pitchFamily="18" charset="0"/>
                        </a:rPr>
                        <a:t>Фольклорный</a:t>
                      </a:r>
                      <a:r>
                        <a:rPr lang="ru-RU" sz="1400" b="0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+mn-lt"/>
                          <a:cs typeface="Times New Roman" pitchFamily="18" charset="0"/>
                        </a:rPr>
                        <a:t> фестиваль                                </a:t>
                      </a:r>
                      <a:r>
                        <a:rPr lang="ru-RU" sz="1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+mn-lt"/>
                          <a:cs typeface="Times New Roman" pitchFamily="18" charset="0"/>
                        </a:rPr>
                        <a:t>«Музыка народов мира»</a:t>
                      </a:r>
                      <a:endParaRPr lang="ru-RU" sz="1400" b="1" cap="none" spc="0" dirty="0" smtClean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  <a:cs typeface="Times New Roman" pitchFamily="18" charset="0"/>
                        </a:rPr>
                        <a:t>56</a:t>
                      </a:r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055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Открытое этнокультурное событие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«В краю</a:t>
                      </a:r>
                      <a:r>
                        <a:rPr lang="ru-RU" sz="1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кедровом»</a:t>
                      </a:r>
                      <a:endParaRPr lang="ru-RU" sz="1400" b="1" u="none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  <a:cs typeface="Times New Roman" pitchFamily="18" charset="0"/>
                        </a:rPr>
                        <a:t>62</a:t>
                      </a:r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136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Заочная этнокультурная кругосветка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«Я – сибиряк, и тем горжусь!»</a:t>
                      </a:r>
                      <a:endParaRPr lang="ru-RU" sz="1400" b="1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  <a:cs typeface="Times New Roman" pitchFamily="18" charset="0"/>
                        </a:rPr>
                        <a:t>96</a:t>
                      </a:r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129940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928662" y="571480"/>
            <a:ext cx="8215338" cy="1127125"/>
          </a:xfrm>
        </p:spPr>
        <p:txBody>
          <a:bodyPr/>
          <a:lstStyle/>
          <a:p>
            <a:r>
              <a:rPr lang="ru-RU" sz="2800" b="1" i="1" dirty="0" smtClean="0"/>
              <a:t>Фоторепортаж с открытого фольклорного Фестиваля «Русский пряник»</a:t>
            </a:r>
            <a:endParaRPr lang="ru-RU" sz="2800" b="1" i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 bwMode="auto">
          <a:xfrm>
            <a:off x="714348" y="4357694"/>
            <a:ext cx="3602810" cy="22342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Фото</a:t>
            </a:r>
          </a:p>
        </p:txBody>
      </p:sp>
      <p:sp>
        <p:nvSpPr>
          <p:cNvPr id="9" name="Содержимое 2"/>
          <p:cNvSpPr txBox="1">
            <a:spLocks/>
          </p:cNvSpPr>
          <p:nvPr/>
        </p:nvSpPr>
        <p:spPr bwMode="auto">
          <a:xfrm>
            <a:off x="714348" y="2000240"/>
            <a:ext cx="3602810" cy="22342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Фото</a:t>
            </a: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 bwMode="auto">
          <a:xfrm>
            <a:off x="4786314" y="2000240"/>
            <a:ext cx="3602810" cy="22342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Фото</a:t>
            </a: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 bwMode="auto">
          <a:xfrm>
            <a:off x="4786314" y="4357694"/>
            <a:ext cx="3602810" cy="22342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Фото</a:t>
            </a:r>
          </a:p>
        </p:txBody>
      </p:sp>
      <p:pic>
        <p:nvPicPr>
          <p:cNvPr id="7" name="Picture 2" descr="G:\2019 ЦЭО\Русский пряник\171___02\Сжато 1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6315" y="4357694"/>
            <a:ext cx="3465301" cy="219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3" descr="G:\2019 ЦЭО\Русский пряник\171___02\сжато 1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6314" y="1996642"/>
            <a:ext cx="3485714" cy="219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2" descr="G:\2019 ЦЭО\Русский пряник\171___02\Сжато 1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48" y="4357694"/>
            <a:ext cx="3516882" cy="219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3" descr="L:\2019 ЦЭО\Русский пряник\171___02\Сжато 39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49" y="2000240"/>
            <a:ext cx="3608617" cy="219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57224" y="642918"/>
            <a:ext cx="7800975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b="1" i="1" dirty="0" smtClean="0">
                <a:latin typeface="+mn-lt"/>
                <a:cs typeface="Times New Roman" pitchFamily="18" charset="0"/>
              </a:rPr>
              <a:t>Открытые образовательные события для педагогов и общественности</a:t>
            </a:r>
            <a:endParaRPr lang="ru-RU" sz="2800" b="1" i="1" dirty="0">
              <a:latin typeface="+mn-lt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134596"/>
              </p:ext>
            </p:extLst>
          </p:nvPr>
        </p:nvGraphicFramePr>
        <p:xfrm>
          <a:off x="500034" y="2133600"/>
          <a:ext cx="8214619" cy="334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396"/>
                <a:gridCol w="714380"/>
                <a:gridCol w="785818"/>
                <a:gridCol w="714380"/>
                <a:gridCol w="714380"/>
                <a:gridCol w="785818"/>
                <a:gridCol w="711990"/>
                <a:gridCol w="787457"/>
              </a:tblGrid>
              <a:tr h="360040"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Название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м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ероприятия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Количество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участников, чел.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2015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2016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2017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2018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2019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2020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2021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Семинар «Реализация ФГОС средствами этнокультурного образования»</a:t>
                      </a:r>
                      <a:endParaRPr lang="ru-RU" sz="1400" b="0" i="1" cap="none" spc="0" dirty="0" smtClean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+mn-lt"/>
                          <a:cs typeface="Times New Roman" pitchFamily="18" charset="0"/>
                        </a:rPr>
                        <a:t>Открытая этнокультурная игровая программа  «Хоровод дружбы»</a:t>
                      </a:r>
                      <a:endParaRPr lang="ru-RU" sz="1400" b="0" cap="none" spc="0" dirty="0" smtClean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+mn-lt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1400" b="0" i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+mn-lt"/>
                          <a:cs typeface="Times New Roman" pitchFamily="18" charset="0"/>
                        </a:rPr>
                        <a:t>(Мастер-классы)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42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ln w="1905"/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Открытый семинар </a:t>
                      </a:r>
                    </a:p>
                    <a:p>
                      <a:pPr algn="l"/>
                      <a:r>
                        <a:rPr lang="ru-RU" sz="1400" b="0" dirty="0" smtClean="0">
                          <a:ln w="1905"/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«Реализация этнокультурного образования в системе внеурочной деятельности»</a:t>
                      </a:r>
                      <a:endParaRPr lang="ru-RU" sz="1400" b="0" cap="none" spc="0" dirty="0" smtClean="0">
                        <a:ln w="1905"/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+mn-lt"/>
                        </a:rPr>
                        <a:t>23</a:t>
                      </a:r>
                    </a:p>
                    <a:p>
                      <a:pPr algn="ctr"/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" name="Picture 2" descr="C:\Users\Зоя\Desktop\РИСУНКИ\ХОХЛОМА\Хохлома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649813"/>
            <a:ext cx="4713252" cy="1208187"/>
          </a:xfrm>
          <a:prstGeom prst="rect">
            <a:avLst/>
          </a:prstGeom>
          <a:noFill/>
        </p:spPr>
      </p:pic>
      <p:pic>
        <p:nvPicPr>
          <p:cNvPr id="5" name="Picture 2" descr="C:\Users\Зоя\Desktop\РИСУНКИ\ХОХЛОМА\Хохлома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0748" y="5649813"/>
            <a:ext cx="4713252" cy="120818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1254868" y="571480"/>
            <a:ext cx="7746288" cy="1127125"/>
          </a:xfrm>
        </p:spPr>
        <p:txBody>
          <a:bodyPr/>
          <a:lstStyle/>
          <a:p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itchFamily="18" charset="0"/>
              </a:rPr>
              <a:t>Фоторепортаж с </a:t>
            </a:r>
            <a:r>
              <a:rPr lang="ru-RU" sz="2000" b="1" i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Times New Roman" pitchFamily="18" charset="0"/>
              </a:rPr>
              <a:t>Открытого семинара «Реализация этнокультурного образования в системе внеурочной деятельности» (открытые занятия)</a:t>
            </a:r>
            <a:endParaRPr lang="ru-RU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latin typeface="+mn-lt"/>
            </a:endParaRPr>
          </a:p>
        </p:txBody>
      </p:sp>
      <p:pic>
        <p:nvPicPr>
          <p:cNvPr id="7" name="Picture 4" descr="C:\Users\Зоя\Desktop\2017-1018 НОВОСТИ Колпашниковой И.А. на сайт\2017-2018 НОВОСТИ КОЛПАШНИКОВОЙ И.А\37) 29.03.2018 Семинар Реализация этнокультурного образования в системе внеурочной деятельности\1 (10)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3608" y="2019032"/>
            <a:ext cx="3356692" cy="219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3" descr="E:\ФОТО\Сжато в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696"/>
          <a:stretch>
            <a:fillRect/>
          </a:stretch>
        </p:blipFill>
        <p:spPr bwMode="auto">
          <a:xfrm>
            <a:off x="1010360" y="4365104"/>
            <a:ext cx="3716308" cy="219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E:\ВОСПИТАНИЕ\ЦЭО\ЦЭО БГ Праздники СМОТРИ здесь\29.03.2018 Семинар Реализация этнокультурного образования в системе внеурочной деятельности\1 (2)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5655" y="4372064"/>
            <a:ext cx="3096409" cy="219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E:\ВОСПИТАНИЕ\ЦЭО\ЦЭО БГ ФОЛЬКЛОРНЫЕ праздники ФОТО\29.04.2018 Этнокультурный семинар\ФОТО Семинар 28.03.2018 Н. В. Григоревская\Благовещение. Фото\DSC08808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2019032"/>
            <a:ext cx="2928000" cy="219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384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1285852" y="571480"/>
            <a:ext cx="7715304" cy="1127125"/>
          </a:xfrm>
        </p:spPr>
        <p:txBody>
          <a:bodyPr/>
          <a:lstStyle/>
          <a:p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itchFamily="18" charset="0"/>
              </a:rPr>
              <a:t>Фоторепортаж с </a:t>
            </a:r>
            <a:r>
              <a:rPr lang="ru-RU" sz="2000" b="1" i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Times New Roman" pitchFamily="18" charset="0"/>
              </a:rPr>
              <a:t>Открытого семинара «Реализация этнокультурного образования в системе внеурочной деятельности» (Доклады. Обмен опытом)</a:t>
            </a:r>
            <a:endParaRPr lang="ru-RU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latin typeface="+mn-lt"/>
            </a:endParaRPr>
          </a:p>
        </p:txBody>
      </p:sp>
      <p:pic>
        <p:nvPicPr>
          <p:cNvPr id="15" name="Picture 2" descr="F:\ЗОЯ ЦЭО\Сжатои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1051" y="1939711"/>
            <a:ext cx="3612774" cy="219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4" descr="F:\ЗОЯ ЦЭО\37) 29.03.2018 Семинар Реализация этнокультурного образования в системе внеурочной деятельности\Сжато 1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6314" y="1928802"/>
            <a:ext cx="3383704" cy="219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2" descr="F:\ЗОЯ ЦЭО\37) 29.03.2018 Семинар Реализация этнокультурного образования в системе внеурочной деятельности\Сжато 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0857" y="4321806"/>
            <a:ext cx="3589161" cy="219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" descr="F:\ЗОЯ ЦЭО\37) 29.03.2018 Семинар Реализация этнокультурного образования в системе внеурочной деятельности\сжато а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1051" y="4321806"/>
            <a:ext cx="2974989" cy="219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Box 4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3168650" y="5949950"/>
            <a:ext cx="24844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ru-RU" b="1" dirty="0">
              <a:solidFill>
                <a:srgbClr val="0A241E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315" name="TextBox 1"/>
          <p:cNvSpPr txBox="1">
            <a:spLocks noChangeArrowheads="1"/>
          </p:cNvSpPr>
          <p:nvPr/>
        </p:nvSpPr>
        <p:spPr bwMode="auto">
          <a:xfrm>
            <a:off x="1000100" y="785794"/>
            <a:ext cx="764386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800" b="1" i="1" dirty="0" smtClean="0">
                <a:solidFill>
                  <a:srgbClr val="515F7B"/>
                </a:solidFill>
              </a:rPr>
              <a:t>Методические разработки, созданные  в Центре </a:t>
            </a:r>
            <a:r>
              <a:rPr lang="ru-RU" altLang="ru-RU" sz="2800" b="1" i="1" dirty="0">
                <a:solidFill>
                  <a:srgbClr val="515F7B"/>
                </a:solidFill>
              </a:rPr>
              <a:t>этнокультурного образования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500095"/>
              </p:ext>
            </p:extLst>
          </p:nvPr>
        </p:nvGraphicFramePr>
        <p:xfrm>
          <a:off x="642910" y="2143116"/>
          <a:ext cx="8001056" cy="37808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818"/>
                <a:gridCol w="7215238"/>
              </a:tblGrid>
              <a:tr h="39668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Год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Наименование продукта</a:t>
                      </a:r>
                      <a:endParaRPr lang="ru-RU" sz="1600" b="1" dirty="0">
                        <a:latin typeface="+mn-lt"/>
                      </a:endParaRPr>
                    </a:p>
                  </a:txBody>
                  <a:tcPr anchor="ctr"/>
                </a:tc>
              </a:tr>
              <a:tr h="39668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4"/>
                          </a:solidFill>
                          <a:latin typeface="+mn-lt"/>
                          <a:cs typeface="Times New Roman" pitchFamily="18" charset="0"/>
                        </a:rPr>
                        <a:t>2017</a:t>
                      </a:r>
                      <a:endParaRPr lang="ru-RU" sz="1400" dirty="0">
                        <a:solidFill>
                          <a:schemeClr val="accent4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Брошюры для школьного музея «Лица моей малой родины»</a:t>
                      </a:r>
                    </a:p>
                  </a:txBody>
                  <a:tcPr/>
                </a:tc>
              </a:tr>
              <a:tr h="39668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4"/>
                          </a:solidFill>
                          <a:latin typeface="+mn-lt"/>
                          <a:cs typeface="Times New Roman" pitchFamily="18" charset="0"/>
                        </a:rPr>
                        <a:t>2018</a:t>
                      </a:r>
                      <a:endParaRPr lang="ru-RU" sz="1400" dirty="0">
                        <a:solidFill>
                          <a:schemeClr val="accent4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Брошюры для школьного музея  «Мастера родного села»</a:t>
                      </a:r>
                    </a:p>
                  </a:txBody>
                  <a:tcPr/>
                </a:tc>
              </a:tr>
              <a:tr h="39668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4"/>
                          </a:solidFill>
                          <a:latin typeface="+mn-lt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solidFill>
                          <a:schemeClr val="accent4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Программа внеурочной деятельности "Люби и знай родной край" (1-11 </a:t>
                      </a:r>
                      <a:r>
                        <a:rPr lang="ru-RU" sz="1400" kern="1200" dirty="0" err="1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кл</a:t>
                      </a:r>
                      <a:r>
                        <a:rPr lang="ru-RU" sz="1400" kern="1200" dirty="0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.) - </a:t>
                      </a:r>
                      <a:r>
                        <a:rPr lang="ru-RU" sz="1400" kern="1200" dirty="0" err="1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Умерова</a:t>
                      </a:r>
                      <a:r>
                        <a:rPr lang="ru-RU" sz="1400" kern="1200" dirty="0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З.А.</a:t>
                      </a:r>
                    </a:p>
                  </a:txBody>
                  <a:tcPr/>
                </a:tc>
              </a:tr>
              <a:tr h="39668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4"/>
                          </a:solidFill>
                          <a:latin typeface="+mn-lt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solidFill>
                          <a:schemeClr val="accent4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Программа внеурочной деятельности «Тайны русского языка» (5-7 </a:t>
                      </a:r>
                      <a:r>
                        <a:rPr lang="ru-RU" sz="1400" kern="1200" dirty="0" err="1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кл</a:t>
                      </a:r>
                      <a:r>
                        <a:rPr lang="ru-RU" sz="1400" kern="1200" dirty="0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.) -  </a:t>
                      </a:r>
                      <a:r>
                        <a:rPr lang="ru-RU" sz="1400" kern="1200" dirty="0" err="1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Умерова</a:t>
                      </a:r>
                      <a:r>
                        <a:rPr lang="ru-RU" sz="1400" kern="1200" dirty="0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З.А.</a:t>
                      </a:r>
                      <a:endParaRPr lang="ru-RU" sz="1400" dirty="0" smtClean="0">
                        <a:solidFill>
                          <a:schemeClr val="accent4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668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4"/>
                          </a:solidFill>
                          <a:latin typeface="+mn-lt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solidFill>
                          <a:schemeClr val="accent4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accent4"/>
                          </a:solidFill>
                          <a:latin typeface="+mn-lt"/>
                          <a:cs typeface="Times New Roman" pitchFamily="18" charset="0"/>
                        </a:rPr>
                        <a:t>Проведение акции «Свеча памяти» (видео)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  <a:hlinkClick r:id="rId3"/>
                        </a:rPr>
                        <a:t>https://ok.ru/profile/377518538012/statuses/151681239225116</a:t>
                      </a:r>
                      <a:endParaRPr lang="ru-RU" sz="1400" u="sng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668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4"/>
                          </a:solidFill>
                          <a:latin typeface="+mn-lt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solidFill>
                          <a:schemeClr val="accent4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Поздравление с Днём Победы от учащихся школы </a:t>
                      </a:r>
                      <a:r>
                        <a:rPr lang="ru-RU" sz="1400" dirty="0" smtClean="0">
                          <a:solidFill>
                            <a:schemeClr val="accent4"/>
                          </a:solidFill>
                          <a:latin typeface="+mn-lt"/>
                          <a:cs typeface="Times New Roman" pitchFamily="18" charset="0"/>
                        </a:rPr>
                        <a:t>(видео)</a:t>
                      </a:r>
                      <a:endParaRPr lang="ru-RU" sz="1400" kern="1200" dirty="0" smtClean="0">
                        <a:solidFill>
                          <a:schemeClr val="accent4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400" u="sng" kern="1200" dirty="0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Times New Roman" pitchFamily="18" charset="0"/>
                          <a:hlinkClick r:id="rId4"/>
                        </a:rPr>
                        <a:t>http://bak-bolschool.edu.tomsk.ru/wp-content/uploads/2020/05/9-maya_20.pdf</a:t>
                      </a:r>
                      <a:endParaRPr lang="ru-RU" sz="1400" u="sng" kern="1200" dirty="0" smtClean="0">
                        <a:solidFill>
                          <a:schemeClr val="accent4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668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4"/>
                          </a:solidFill>
                          <a:latin typeface="+mn-lt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solidFill>
                          <a:schemeClr val="accent4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 kern="1200" dirty="0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Поздравление с Днём России </a:t>
                      </a:r>
                      <a:r>
                        <a:rPr lang="ru-RU" sz="1400" dirty="0" smtClean="0">
                          <a:solidFill>
                            <a:schemeClr val="accent4"/>
                          </a:solidFill>
                          <a:latin typeface="+mn-lt"/>
                          <a:cs typeface="Times New Roman" pitchFamily="18" charset="0"/>
                        </a:rPr>
                        <a:t>(видео)</a:t>
                      </a:r>
                      <a:endParaRPr lang="ru-RU" sz="1400" kern="1200" dirty="0" smtClean="0">
                        <a:solidFill>
                          <a:schemeClr val="accent4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fontAlgn="base"/>
                      <a:r>
                        <a:rPr lang="ru-RU" sz="1400" u="sng" kern="1200" dirty="0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Times New Roman" pitchFamily="18" charset="0"/>
                          <a:hlinkClick r:id="rId5"/>
                        </a:rPr>
                        <a:t>http://ok.ru/video/1641208941305</a:t>
                      </a:r>
                      <a:endParaRPr lang="ru-RU" sz="1400" kern="1200" dirty="0" smtClean="0">
                        <a:solidFill>
                          <a:schemeClr val="accent4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Box 4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3168650" y="5949950"/>
            <a:ext cx="24844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ru-RU" b="1" dirty="0">
              <a:solidFill>
                <a:srgbClr val="0A241E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07" name="TextBox 1"/>
          <p:cNvSpPr txBox="1">
            <a:spLocks noChangeArrowheads="1"/>
          </p:cNvSpPr>
          <p:nvPr/>
        </p:nvSpPr>
        <p:spPr bwMode="auto">
          <a:xfrm>
            <a:off x="1212826" y="785794"/>
            <a:ext cx="793117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800" b="1" i="1" dirty="0">
                <a:solidFill>
                  <a:srgbClr val="515F7B"/>
                </a:solidFill>
              </a:rPr>
              <a:t>Трансляция опыта </a:t>
            </a:r>
          </a:p>
          <a:p>
            <a:pPr eaLnBrk="1" hangingPunct="1"/>
            <a:r>
              <a:rPr lang="ru-RU" altLang="ru-RU" sz="2800" b="1" i="1" dirty="0">
                <a:solidFill>
                  <a:srgbClr val="515F7B"/>
                </a:solidFill>
              </a:rPr>
              <a:t>Центра этнокультурного образования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885625"/>
              </p:ext>
            </p:extLst>
          </p:nvPr>
        </p:nvGraphicFramePr>
        <p:xfrm>
          <a:off x="428596" y="1857364"/>
          <a:ext cx="8072494" cy="1508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2494"/>
              </a:tblGrid>
              <a:tr h="68526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Описание размещенных материалов (ссылка)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</a:tr>
              <a:tr h="68526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Информация о реализации проекта размещается на официальном сайте организации - 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http://bak-bolschool.edu.tomsk.ru/vospitatel-naya-rabota/e-tnokul-turnoe-obrazovanie/</a:t>
                      </a:r>
                      <a:endParaRPr lang="ru-RU" sz="16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Box 4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3168650" y="5949950"/>
            <a:ext cx="24844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ru-RU" b="1" dirty="0">
              <a:solidFill>
                <a:srgbClr val="0A241E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07" name="TextBox 1"/>
          <p:cNvSpPr txBox="1">
            <a:spLocks noChangeArrowheads="1"/>
          </p:cNvSpPr>
          <p:nvPr/>
        </p:nvSpPr>
        <p:spPr bwMode="auto">
          <a:xfrm>
            <a:off x="1212826" y="785794"/>
            <a:ext cx="793117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800" b="1" i="1" dirty="0">
                <a:solidFill>
                  <a:srgbClr val="515F7B"/>
                </a:solidFill>
              </a:rPr>
              <a:t>Трансляция опыта </a:t>
            </a:r>
          </a:p>
          <a:p>
            <a:pPr eaLnBrk="1" hangingPunct="1"/>
            <a:r>
              <a:rPr lang="ru-RU" altLang="ru-RU" sz="2800" b="1" i="1" dirty="0">
                <a:solidFill>
                  <a:srgbClr val="515F7B"/>
                </a:solidFill>
              </a:rPr>
              <a:t>Центра этнокультурного образования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739413"/>
              </p:ext>
            </p:extLst>
          </p:nvPr>
        </p:nvGraphicFramePr>
        <p:xfrm>
          <a:off x="428596" y="1857364"/>
          <a:ext cx="8072494" cy="3866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2494"/>
              </a:tblGrid>
              <a:tr h="3715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Описание размещенных материалов (ссылка)</a:t>
                      </a:r>
                      <a:endParaRPr lang="ru-RU" sz="1600" dirty="0"/>
                    </a:p>
                  </a:txBody>
                  <a:tcPr/>
                </a:tc>
              </a:tr>
              <a:tr h="5570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Акция «Окна Победы»</a:t>
                      </a:r>
                      <a:r>
                        <a:rPr lang="ru-RU" sz="14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  <a:hlinkClick r:id="rId3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http://bak-bolschool.edu.tomsk.ru/wp-content/uploads/2020/05/Aktsiya-Okna-Pobedy.pdf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15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Поздравление с Днём Победы от учащихся школы </a:t>
                      </a:r>
                      <a:endParaRPr lang="ru-RU" sz="14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http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://</a:t>
                      </a:r>
                      <a:r>
                        <a:rPr lang="ru-RU" sz="14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bak-bolschool.edu.tomsk.ru/wp-content/uploads/2020/05/9-maya_20.pdf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15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Поздравление с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Днём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России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от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учащихся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школы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  </a:t>
                      </a:r>
                      <a:r>
                        <a:rPr lang="ru-RU" sz="14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http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://</a:t>
                      </a:r>
                      <a:r>
                        <a:rPr lang="ru-RU" sz="14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ok.ru/video/1641208941305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159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itchFamily="18" charset="0"/>
                        </a:rPr>
                        <a:t>Акция «Свеча памяти»</a:t>
                      </a:r>
                      <a:r>
                        <a:rPr lang="ru-RU" sz="1400" baseline="0" dirty="0" smtClean="0">
                          <a:latin typeface="+mn-lt"/>
                          <a:cs typeface="Times New Roman" pitchFamily="18" charset="0"/>
                        </a:rPr>
                        <a:t>  </a:t>
                      </a:r>
                      <a:r>
                        <a:rPr lang="ru-RU" sz="14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https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://</a:t>
                      </a:r>
                      <a:r>
                        <a:rPr lang="ru-RU" sz="14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ok.ru/profile/377518538012/statuses/151681239225116</a:t>
                      </a:r>
                      <a:endParaRPr lang="ru-RU" sz="14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1598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Всероссийской акции 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ПЕСНИ И СТИХИ #ПАРАДПОБЕДИТЕЛЕЙ»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http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://</a:t>
                      </a:r>
                      <a:r>
                        <a:rPr lang="ru-RU" sz="14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ok.ru/video/1659787479801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159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itchFamily="18" charset="0"/>
                        </a:rPr>
                        <a:t>Статья «Без берёзы не мыслю России» в районной газете «</a:t>
                      </a:r>
                      <a:r>
                        <a:rPr lang="ru-RU" sz="1400" dirty="0" err="1" smtClean="0">
                          <a:latin typeface="+mn-lt"/>
                          <a:cs typeface="Times New Roman" pitchFamily="18" charset="0"/>
                        </a:rPr>
                        <a:t>Бакчарская</a:t>
                      </a:r>
                      <a:r>
                        <a:rPr lang="ru-RU" sz="1400" dirty="0" smtClean="0">
                          <a:latin typeface="+mn-lt"/>
                          <a:cs typeface="Times New Roman" pitchFamily="18" charset="0"/>
                        </a:rPr>
                        <a:t> жизнь» от 25 февраля</a:t>
                      </a:r>
                      <a:r>
                        <a:rPr lang="ru-RU" sz="1400" baseline="0" dirty="0" smtClean="0">
                          <a:latin typeface="+mn-lt"/>
                          <a:cs typeface="Times New Roman" pitchFamily="18" charset="0"/>
                        </a:rPr>
                        <a:t> 2017 года</a:t>
                      </a:r>
                      <a:endParaRPr lang="ru-RU" sz="14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159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itchFamily="18" charset="0"/>
                        </a:rPr>
                        <a:t>Статья «Возьмёмся за руки,</a:t>
                      </a:r>
                      <a:r>
                        <a:rPr lang="ru-RU" sz="1400" baseline="0" dirty="0" smtClean="0">
                          <a:latin typeface="+mn-lt"/>
                          <a:cs typeface="Times New Roman" pitchFamily="18" charset="0"/>
                        </a:rPr>
                        <a:t> друзья!»</a:t>
                      </a:r>
                      <a:r>
                        <a:rPr lang="ru-RU" sz="1400" dirty="0" smtClean="0">
                          <a:latin typeface="+mn-lt"/>
                          <a:cs typeface="Times New Roman" pitchFamily="18" charset="0"/>
                        </a:rPr>
                        <a:t> в районной газете «</a:t>
                      </a:r>
                      <a:r>
                        <a:rPr lang="ru-RU" sz="1400" dirty="0" err="1" smtClean="0">
                          <a:latin typeface="+mn-lt"/>
                          <a:cs typeface="Times New Roman" pitchFamily="18" charset="0"/>
                        </a:rPr>
                        <a:t>Бакчарские</a:t>
                      </a:r>
                      <a:r>
                        <a:rPr lang="ru-RU" sz="1400" dirty="0" smtClean="0">
                          <a:latin typeface="+mn-lt"/>
                          <a:cs typeface="Times New Roman" pitchFamily="18" charset="0"/>
                        </a:rPr>
                        <a:t> вести» от 24 марта 2018 года</a:t>
                      </a:r>
                      <a:endParaRPr lang="ru-RU" sz="14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Box 4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3168650" y="5949950"/>
            <a:ext cx="24844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ru-RU" b="1" dirty="0">
              <a:solidFill>
                <a:srgbClr val="0A241E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9459" name="TextBox 1"/>
          <p:cNvSpPr txBox="1">
            <a:spLocks noChangeArrowheads="1"/>
          </p:cNvSpPr>
          <p:nvPr/>
        </p:nvSpPr>
        <p:spPr bwMode="auto">
          <a:xfrm>
            <a:off x="1214414" y="785794"/>
            <a:ext cx="74295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800" b="1" i="1" dirty="0">
                <a:solidFill>
                  <a:srgbClr val="515F7B"/>
                </a:solidFill>
              </a:rPr>
              <a:t>Социальные партнёры </a:t>
            </a:r>
          </a:p>
          <a:p>
            <a:pPr eaLnBrk="1" hangingPunct="1"/>
            <a:r>
              <a:rPr lang="ru-RU" altLang="ru-RU" sz="2800" b="1" i="1" dirty="0">
                <a:solidFill>
                  <a:srgbClr val="515F7B"/>
                </a:solidFill>
              </a:rPr>
              <a:t>Центра этнокультурного образования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810631"/>
              </p:ext>
            </p:extLst>
          </p:nvPr>
        </p:nvGraphicFramePr>
        <p:xfrm>
          <a:off x="500034" y="2214554"/>
          <a:ext cx="8143932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1966"/>
                <a:gridCol w="4071966"/>
              </a:tblGrid>
              <a:tr h="28575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Сокращенное наименование образовательных организаций, организаций культуры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/>
                </a:tc>
              </a:tr>
              <a:tr h="396682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Образовательные организации</a:t>
                      </a:r>
                      <a:r>
                        <a:rPr lang="ru-RU" sz="16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+mn-lt"/>
                          <a:cs typeface="Times New Roman" pitchFamily="18" charset="0"/>
                        </a:rPr>
                        <a:t>Бакчарского</a:t>
                      </a:r>
                      <a:r>
                        <a:rPr lang="ru-RU" sz="1600" baseline="0" dirty="0" smtClean="0">
                          <a:latin typeface="+mn-lt"/>
                          <a:cs typeface="Times New Roman" pitchFamily="18" charset="0"/>
                        </a:rPr>
                        <a:t> района и Томской области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МБОУДО «</a:t>
                      </a:r>
                      <a:r>
                        <a:rPr lang="ru-RU" sz="1600" dirty="0" err="1" smtClean="0">
                          <a:latin typeface="+mn-lt"/>
                          <a:cs typeface="Times New Roman" pitchFamily="18" charset="0"/>
                        </a:rPr>
                        <a:t>Бакчарский</a:t>
                      </a:r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 центр дополнительного образования»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6682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ОГКУ «Центр помощи </a:t>
                      </a:r>
                      <a:r>
                        <a:rPr lang="ru-RU" sz="1600" b="0" dirty="0" smtClean="0">
                          <a:latin typeface="+mn-lt"/>
                          <a:cs typeface="Times New Roman" pitchFamily="18" charset="0"/>
                        </a:rPr>
                        <a:t>детям, оставшимся без попечения родителей, </a:t>
                      </a:r>
                      <a:r>
                        <a:rPr lang="ru-RU" sz="1600" b="0" dirty="0" err="1" smtClean="0">
                          <a:latin typeface="+mn-lt"/>
                          <a:cs typeface="Times New Roman" pitchFamily="18" charset="0"/>
                        </a:rPr>
                        <a:t>Бакчарского</a:t>
                      </a:r>
                      <a:r>
                        <a:rPr lang="ru-RU" sz="1600" b="0" dirty="0" smtClean="0">
                          <a:latin typeface="+mn-lt"/>
                          <a:cs typeface="Times New Roman" pitchFamily="18" charset="0"/>
                        </a:rPr>
                        <a:t> района</a:t>
                      </a:r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»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МБДОУ «Центр</a:t>
                      </a:r>
                      <a:r>
                        <a:rPr lang="ru-RU" sz="1600" baseline="0" dirty="0" smtClean="0">
                          <a:latin typeface="+mn-lt"/>
                          <a:cs typeface="Times New Roman" pitchFamily="18" charset="0"/>
                        </a:rPr>
                        <a:t> развития ребёнка» 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1142977" y="571480"/>
            <a:ext cx="7715304" cy="1127125"/>
          </a:xfrm>
        </p:spPr>
        <p:txBody>
          <a:bodyPr/>
          <a:lstStyle/>
          <a:p>
            <a:r>
              <a:rPr lang="ru-RU" sz="2800" b="1" i="1" dirty="0" smtClean="0"/>
              <a:t>Наша гордость</a:t>
            </a:r>
            <a:endParaRPr lang="ru-RU" sz="2000" b="1" i="1" dirty="0" smtClean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4857752" y="1928802"/>
            <a:ext cx="3602810" cy="22342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Фото</a:t>
            </a:r>
          </a:p>
        </p:txBody>
      </p:sp>
      <p:pic>
        <p:nvPicPr>
          <p:cNvPr id="3074" name="Picture 2" descr="E:\ВОСПИТАНИЕ\ЦЭО\ЦЭО БГ Праздники СМОТРИ здесь\02.11.2017 Кругосветка Люби и знай родимый край\ФОТО Открытое мероприятие ЛЮБИ и ЗНАЙ родимый край\Сжато 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6314" y="1928802"/>
            <a:ext cx="3876675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4572000" y="564357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600" dirty="0" smtClean="0">
                <a:solidFill>
                  <a:schemeClr val="accent4"/>
                </a:solidFill>
                <a:latin typeface="+mn-lt"/>
                <a:cs typeface="Times New Roman" pitchFamily="18" charset="0"/>
              </a:rPr>
              <a:t>Танцевальная группа «Радуга» (рук. Савельева Н.Г.), активный участник всех открытых мероприятий ЦЭО</a:t>
            </a:r>
          </a:p>
        </p:txBody>
      </p:sp>
      <p:pic>
        <p:nvPicPr>
          <p:cNvPr id="3075" name="Picture 3" descr="C:\Users\User\Desktop\СОХРАН\2021-2022 ЦЭО\2019 ЦЭО\Русский пряник\171___02\IMG_783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2786058"/>
            <a:ext cx="4071952" cy="271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142844" y="1928802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400" dirty="0" smtClean="0">
                <a:solidFill>
                  <a:schemeClr val="accent4"/>
                </a:solidFill>
                <a:latin typeface="+mn-lt"/>
                <a:cs typeface="Times New Roman" pitchFamily="18" charset="0"/>
              </a:rPr>
              <a:t>Фольклорный коллектив «Задоринка» (рук. Виноградова Л.В.), постоянный участник открытых событий, активный участник районных конкурсов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i="1" dirty="0" smtClean="0"/>
              <a:t>Основные результаты деятельности </a:t>
            </a:r>
            <a:br>
              <a:rPr lang="ru-RU" sz="2800" b="1" i="1" dirty="0" smtClean="0"/>
            </a:br>
            <a:r>
              <a:rPr lang="ru-RU" sz="2800" b="1" i="1" dirty="0" smtClean="0"/>
              <a:t>Центра этнокультурного образования </a:t>
            </a:r>
          </a:p>
        </p:txBody>
      </p:sp>
      <p:sp>
        <p:nvSpPr>
          <p:cNvPr id="23555" name="Объект 2"/>
          <p:cNvSpPr>
            <a:spLocks noGrp="1"/>
          </p:cNvSpPr>
          <p:nvPr>
            <p:ph idx="1"/>
          </p:nvPr>
        </p:nvSpPr>
        <p:spPr>
          <a:xfrm>
            <a:off x="785786" y="2071678"/>
            <a:ext cx="7772400" cy="4114800"/>
          </a:xfrm>
        </p:spPr>
        <p:txBody>
          <a:bodyPr/>
          <a:lstStyle/>
          <a:p>
            <a:pPr algn="just"/>
            <a:r>
              <a:rPr lang="ru-RU" sz="2000" dirty="0" smtClean="0">
                <a:cs typeface="Times New Roman" pitchFamily="18" charset="0"/>
              </a:rPr>
              <a:t>В школе проводятся мероприятия, направленные на воспитание  толерантности и творческой самореализации учащихся;</a:t>
            </a:r>
          </a:p>
          <a:p>
            <a:pPr algn="just"/>
            <a:r>
              <a:rPr lang="ru-RU" sz="2000" dirty="0" smtClean="0">
                <a:cs typeface="Times New Roman" pitchFamily="18" charset="0"/>
              </a:rPr>
              <a:t>Участвуя в поисковой работе, конференциях,   школьники собрали богатый материал об истории села, родной школы, о жизни знаменитых людей с. Большая Галка, что позволяет открыть историко-краеведческий музей.</a:t>
            </a:r>
          </a:p>
          <a:p>
            <a:pPr algn="just"/>
            <a:r>
              <a:rPr lang="ru-RU" sz="2000" dirty="0" smtClean="0">
                <a:cs typeface="Times New Roman" pitchFamily="18" charset="0"/>
              </a:rPr>
              <a:t>Участвуя в различных проводимых дедах и акциях у учащихся формируется ответственное отношение к истории, традициям русской культуры и природе родного края.   </a:t>
            </a:r>
          </a:p>
          <a:p>
            <a:pPr algn="just"/>
            <a:r>
              <a:rPr lang="ru-RU" sz="2000" dirty="0" smtClean="0">
                <a:cs typeface="Times New Roman" pitchFamily="18" charset="0"/>
              </a:rPr>
              <a:t>Благодаря активному сотрудничеству с образовательными учреждениями проведено ряд мероприятий муниципального и регионального уровня. </a:t>
            </a:r>
          </a:p>
          <a:p>
            <a:pPr marL="0" indent="0">
              <a:buClr>
                <a:srgbClr val="002060"/>
              </a:buClr>
              <a:buNone/>
            </a:pP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i="1" dirty="0" smtClean="0"/>
              <a:t>Перспективы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357158" y="1928802"/>
            <a:ext cx="8272466" cy="4114800"/>
          </a:xfrm>
        </p:spPr>
        <p:txBody>
          <a:bodyPr/>
          <a:lstStyle/>
          <a:p>
            <a:r>
              <a:rPr lang="ru-RU" altLang="ru-RU" sz="2400" dirty="0" smtClean="0">
                <a:cs typeface="Times New Roman" pitchFamily="18" charset="0"/>
              </a:rPr>
              <a:t>МКОУ «</a:t>
            </a:r>
            <a:r>
              <a:rPr lang="ru-RU" altLang="ru-RU" sz="2400" dirty="0" err="1" smtClean="0">
                <a:cs typeface="Times New Roman" pitchFamily="18" charset="0"/>
              </a:rPr>
              <a:t>Большегалкинская</a:t>
            </a:r>
            <a:r>
              <a:rPr lang="ru-RU" altLang="ru-RU" sz="2400" dirty="0" smtClean="0">
                <a:cs typeface="Times New Roman" pitchFamily="18" charset="0"/>
              </a:rPr>
              <a:t> СОШ» </a:t>
            </a:r>
            <a:r>
              <a:rPr lang="ru-RU" altLang="ru-RU" sz="2400" dirty="0" err="1" smtClean="0">
                <a:cs typeface="Times New Roman" pitchFamily="18" charset="0"/>
              </a:rPr>
              <a:t>Бакчарского</a:t>
            </a:r>
            <a:r>
              <a:rPr lang="ru-RU" altLang="ru-RU" sz="2400" dirty="0" smtClean="0">
                <a:cs typeface="Times New Roman" pitchFamily="18" charset="0"/>
              </a:rPr>
              <a:t> района продолжит проводить  открытые образовательные события межмуниципального и регионального уровней;</a:t>
            </a:r>
          </a:p>
          <a:p>
            <a:r>
              <a:rPr lang="ru-RU" altLang="ru-RU" sz="2400" dirty="0" smtClean="0">
                <a:cs typeface="Times New Roman" pitchFamily="18" charset="0"/>
              </a:rPr>
              <a:t>Расширять взаимодействие с другими Центрами этнокультурного образования;</a:t>
            </a:r>
          </a:p>
          <a:p>
            <a:r>
              <a:rPr lang="ru-RU" altLang="ru-RU" sz="2400" dirty="0" smtClean="0">
                <a:cs typeface="Times New Roman" pitchFamily="18" charset="0"/>
              </a:rPr>
              <a:t>Обобщать положительный опыт педагогов                                  по этнокультурному образованию и транслировать его на всероссийском уровне.</a:t>
            </a:r>
          </a:p>
          <a:p>
            <a:pPr algn="just"/>
            <a:endParaRPr lang="ru-RU" altLang="ru-RU" sz="2000" dirty="0" smtClean="0">
              <a:cs typeface="Times New Roman" panose="02020603050405020304" pitchFamily="18" charset="0"/>
            </a:endParaRPr>
          </a:p>
          <a:p>
            <a:pPr marL="0" indent="0">
              <a:buClr>
                <a:srgbClr val="002060"/>
              </a:buClr>
            </a:pP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b="1" i="1" dirty="0" smtClean="0"/>
              <a:t>Наши </a:t>
            </a:r>
            <a:r>
              <a:rPr lang="ru-RU" altLang="ru-RU" sz="2800" b="1" i="1" dirty="0" smtClean="0">
                <a:solidFill>
                  <a:srgbClr val="666699"/>
                </a:solidFill>
              </a:rPr>
              <a:t>контакты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500034" y="4786322"/>
            <a:ext cx="8072494" cy="1643074"/>
          </a:xfrm>
        </p:spPr>
        <p:txBody>
          <a:bodyPr/>
          <a:lstStyle/>
          <a:p>
            <a:pPr marL="0" indent="0" algn="ctr">
              <a:buClr>
                <a:srgbClr val="002060"/>
              </a:buClr>
              <a:buNone/>
            </a:pP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</a:rPr>
              <a:t>Сивак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 Галина Владимировна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,  директор </a:t>
            </a:r>
            <a:r>
              <a:rPr lang="ru-RU" alt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МКОУ «</a:t>
            </a:r>
            <a:r>
              <a:rPr lang="ru-RU" altLang="ru-RU" sz="1600" dirty="0" err="1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Большегалкинская</a:t>
            </a:r>
            <a:r>
              <a:rPr lang="ru-RU" alt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СОШ» </a:t>
            </a:r>
            <a:r>
              <a:rPr lang="ru-RU" altLang="ru-RU" sz="1600" dirty="0" err="1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Бакчарского</a:t>
            </a:r>
            <a:r>
              <a:rPr lang="ru-RU" alt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района</a:t>
            </a:r>
            <a:endParaRPr lang="ru-RU" altLang="ru-RU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spcBef>
                <a:spcPts val="1200"/>
              </a:spcBef>
              <a:buClr>
                <a:srgbClr val="002060"/>
              </a:buClr>
              <a:buNone/>
            </a:pPr>
            <a:r>
              <a:rPr lang="ru-RU" alt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636205, Томская область, </a:t>
            </a:r>
            <a:r>
              <a:rPr lang="ru-RU" altLang="ru-RU" sz="1600" dirty="0" err="1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Бакчарский</a:t>
            </a:r>
            <a:r>
              <a:rPr lang="ru-RU" alt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район, с. Большая Галка, ул. Центральная, 28</a:t>
            </a:r>
            <a:r>
              <a:rPr lang="ru-RU" alt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  <a:sym typeface="Wingdings"/>
              </a:rPr>
              <a:t>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8-952-880-34-31</a:t>
            </a:r>
            <a:r>
              <a:rPr lang="ru-RU" alt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сайт организации </a:t>
            </a:r>
            <a:r>
              <a:rPr lang="en-US" alt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http://bak-bolschool.edu.tomsk.ru/</a:t>
            </a:r>
            <a:r>
              <a:rPr lang="ru-RU" alt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Этнокультурное образование </a:t>
            </a:r>
            <a:r>
              <a:rPr lang="en-US" alt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http://bak-bolschool.edu.tomsk.ru/vospitatel-naya-rabota/e-tnokul-turnoe-obrazovanie/</a:t>
            </a:r>
            <a:endParaRPr lang="ru-RU" altLang="ru-RU" sz="1600" dirty="0" smtClean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4098" name="Picture 2" descr="E:\ИСТОРИЯ школы\учителя 2018\Мам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5852" y="2071678"/>
            <a:ext cx="1682705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H:\ФОТО 2020-2021\01.09.2021 День знаний (фото) сжато\1.09.2020 Сжато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912" y="2071678"/>
            <a:ext cx="3921702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литра">
  <a:themeElements>
    <a:clrScheme name="Палитра 4">
      <a:dk1>
        <a:srgbClr val="000000"/>
      </a:dk1>
      <a:lt1>
        <a:srgbClr val="FFFFFF"/>
      </a:lt1>
      <a:dk2>
        <a:srgbClr val="515F7B"/>
      </a:dk2>
      <a:lt2>
        <a:srgbClr val="808080"/>
      </a:lt2>
      <a:accent1>
        <a:srgbClr val="9FCAD3"/>
      </a:accent1>
      <a:accent2>
        <a:srgbClr val="C0C0C0"/>
      </a:accent2>
      <a:accent3>
        <a:srgbClr val="FFFFFF"/>
      </a:accent3>
      <a:accent4>
        <a:srgbClr val="000000"/>
      </a:accent4>
      <a:accent5>
        <a:srgbClr val="CDE1E6"/>
      </a:accent5>
      <a:accent6>
        <a:srgbClr val="AEAEAE"/>
      </a:accent6>
      <a:hlink>
        <a:srgbClr val="91AFBF"/>
      </a:hlink>
      <a:folHlink>
        <a:srgbClr val="ECEAAC"/>
      </a:folHlink>
    </a:clrScheme>
    <a:fontScheme name="Палитра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1965</TotalTime>
  <Words>884</Words>
  <Application>Microsoft Office PowerPoint</Application>
  <PresentationFormat>Экран (4:3)</PresentationFormat>
  <Paragraphs>162</Paragraphs>
  <Slides>17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Tahoma</vt:lpstr>
      <vt:lpstr>Times New Roman</vt:lpstr>
      <vt:lpstr>Wingdings</vt:lpstr>
      <vt:lpstr>Палитра</vt:lpstr>
      <vt:lpstr>Стратегия формирования безбарьерной этнокультурной межэтнической образовательной среды в Томской области  на 2015-2021 годы</vt:lpstr>
      <vt:lpstr>О нас</vt:lpstr>
      <vt:lpstr>Презентация PowerPoint</vt:lpstr>
      <vt:lpstr>Открытые образовательные события для обучающихся</vt:lpstr>
      <vt:lpstr>Открытые образовательные события для обучающихся</vt:lpstr>
      <vt:lpstr>Фоторепортаж с открытого фольклорного Фестиваля «Русский пряник»</vt:lpstr>
      <vt:lpstr>Открытые образовательные события для педагогов и общественности</vt:lpstr>
      <vt:lpstr>Фоторепортаж с Открытого семинара «Реализация этнокультурного образования в системе внеурочной деятельности» (открытые занятия)</vt:lpstr>
      <vt:lpstr>Фоторепортаж с Открытого семинара «Реализация этнокультурного образования в системе внеурочной деятельности» (Доклады. Обмен опытом)</vt:lpstr>
      <vt:lpstr>Презентация PowerPoint</vt:lpstr>
      <vt:lpstr>Презентация PowerPoint</vt:lpstr>
      <vt:lpstr>Презентация PowerPoint</vt:lpstr>
      <vt:lpstr>Презентация PowerPoint</vt:lpstr>
      <vt:lpstr>Наша гордость</vt:lpstr>
      <vt:lpstr>Основные результаты деятельности  Центра этнокультурного образования </vt:lpstr>
      <vt:lpstr>Перспективы</vt:lpstr>
      <vt:lpstr>Наши контакты</vt:lpstr>
    </vt:vector>
  </TitlesOfParts>
  <Company>CIT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экономической самостоятельности  образовательных учреждений</dc:title>
  <dc:creator>prischepa</dc:creator>
  <cp:lastModifiedBy>Юрий А. Чистяков</cp:lastModifiedBy>
  <cp:revision>283</cp:revision>
  <dcterms:created xsi:type="dcterms:W3CDTF">2008-09-13T07:56:10Z</dcterms:created>
  <dcterms:modified xsi:type="dcterms:W3CDTF">2022-02-11T04:52:26Z</dcterms:modified>
</cp:coreProperties>
</file>